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49"/>
  </p:notesMasterIdLst>
  <p:sldIdLst>
    <p:sldId id="347" r:id="rId11"/>
    <p:sldId id="266" r:id="rId12"/>
    <p:sldId id="295" r:id="rId13"/>
    <p:sldId id="400" r:id="rId14"/>
    <p:sldId id="401" r:id="rId15"/>
    <p:sldId id="430" r:id="rId16"/>
    <p:sldId id="402" r:id="rId17"/>
    <p:sldId id="374" r:id="rId18"/>
    <p:sldId id="427"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29" r:id="rId34"/>
    <p:sldId id="417" r:id="rId35"/>
    <p:sldId id="428" r:id="rId36"/>
    <p:sldId id="418" r:id="rId37"/>
    <p:sldId id="419" r:id="rId38"/>
    <p:sldId id="420" r:id="rId39"/>
    <p:sldId id="421" r:id="rId40"/>
    <p:sldId id="422" r:id="rId41"/>
    <p:sldId id="423" r:id="rId42"/>
    <p:sldId id="424" r:id="rId43"/>
    <p:sldId id="425" r:id="rId44"/>
    <p:sldId id="426" r:id="rId45"/>
    <p:sldId id="431" r:id="rId46"/>
    <p:sldId id="387" r:id="rId47"/>
    <p:sldId id="321" r:id="rId48"/>
  </p:sldIdLst>
  <p:sldSz cx="12190413" cy="68595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2">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E41"/>
    <a:srgbClr val="1983B7"/>
    <a:srgbClr val="18D2A6"/>
    <a:srgbClr val="03A6AF"/>
    <a:srgbClr val="0374AF"/>
    <a:srgbClr val="14B28B"/>
    <a:srgbClr val="01ACBE"/>
    <a:srgbClr val="0170C1"/>
    <a:srgbClr val="EB5145"/>
    <a:srgbClr val="EB5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4660"/>
  </p:normalViewPr>
  <p:slideViewPr>
    <p:cSldViewPr snapToGrid="0" showGuides="1">
      <p:cViewPr varScale="1">
        <p:scale>
          <a:sx n="68" d="100"/>
          <a:sy n="68" d="100"/>
        </p:scale>
        <p:origin x="882" y="66"/>
      </p:cViewPr>
      <p:guideLst>
        <p:guide orient="horz" pos="2302"/>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203101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09219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82003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717791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2933915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684421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49983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0352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446567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413295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59881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134922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698696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488598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891681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4126873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452168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1959513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905406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1337495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409593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1010460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747124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867769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50606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1503258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48475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134218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365708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3454391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233456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35197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410368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t>1/11/2019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t>1/11/2019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t>1/11/2019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t>1/11/2019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t>1/11/2019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t>1/11/2019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2019/1/11</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0" name="PA_标题 1"/>
          <p:cNvSpPr txBox="1"/>
          <p:nvPr>
            <p:custDataLst>
              <p:tags r:id="rId1"/>
            </p:custDataLst>
          </p:nvPr>
        </p:nvSpPr>
        <p:spPr>
          <a:xfrm>
            <a:off x="1058308" y="1959769"/>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4"/>
                </a:solidFill>
                <a:latin typeface="微软雅黑" panose="020B0503020204020204" pitchFamily="34" charset="-122"/>
                <a:ea typeface="微软雅黑" panose="020B0503020204020204" pitchFamily="34" charset="-122"/>
              </a:rPr>
              <a:t>软件需求规格说明书</a:t>
            </a:r>
          </a:p>
        </p:txBody>
      </p:sp>
      <p:sp>
        <p:nvSpPr>
          <p:cNvPr id="31" name="PA_副标题 2"/>
          <p:cNvSpPr txBox="1"/>
          <p:nvPr>
            <p:custDataLst>
              <p:tags r:id="rId2"/>
            </p:custDataLst>
          </p:nvPr>
        </p:nvSpPr>
        <p:spPr>
          <a:xfrm>
            <a:off x="1689737" y="3605257"/>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a:t>
            </a:r>
          </a:p>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成员：彭慧铭、胡锦波、林鑫、李梦雷、李逸欢</a:t>
            </a:r>
          </a:p>
        </p:txBody>
      </p:sp>
      <p:grpSp>
        <p:nvGrpSpPr>
          <p:cNvPr id="32" name="Group 38"/>
          <p:cNvGrpSpPr/>
          <p:nvPr/>
        </p:nvGrpSpPr>
        <p:grpSpPr>
          <a:xfrm flipH="1">
            <a:off x="5451703" y="5114786"/>
            <a:ext cx="1575060" cy="160804"/>
            <a:chOff x="5548426" y="3343939"/>
            <a:chExt cx="833173" cy="85061"/>
          </a:xfrm>
          <a:solidFill>
            <a:srgbClr val="1983B7"/>
          </a:solidFill>
        </p:grpSpPr>
        <p:sp>
          <p:nvSpPr>
            <p:cNvPr id="33"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4"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5"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6"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7"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8"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500"/>
                                        <p:tgtEl>
                                          <p:spTgt spid="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xEl>
                                              <p:pRg st="1" end="1"/>
                                            </p:txEl>
                                          </p:spTgt>
                                        </p:tgtEl>
                                        <p:attrNameLst>
                                          <p:attrName>style.visibility</p:attrName>
                                        </p:attrNameLst>
                                      </p:cBhvr>
                                      <p:to>
                                        <p:strVal val="visible"/>
                                      </p:to>
                                    </p:set>
                                    <p:animEffect transition="in" filter="fade">
                                      <p:cBhvr>
                                        <p:cTn id="18" dur="500"/>
                                        <p:tgtEl>
                                          <p:spTgt spid="31">
                                            <p:txEl>
                                              <p:pRg st="1" end="1"/>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010100" cy="584767"/>
              <a:chOff x="5043488" y="475173"/>
              <a:chExt cx="3010100" cy="584767"/>
            </a:xfrm>
          </p:grpSpPr>
          <p:sp>
            <p:nvSpPr>
              <p:cNvPr id="7" name="矩形 3"/>
              <p:cNvSpPr/>
              <p:nvPr/>
            </p:nvSpPr>
            <p:spPr>
              <a:xfrm>
                <a:off x="5817096" y="475173"/>
                <a:ext cx="2236492"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826141" cy="584775"/>
          </a:xfrm>
          <a:prstGeom prst="rect">
            <a:avLst/>
          </a:prstGeom>
          <a:noFill/>
        </p:spPr>
        <p:txBody>
          <a:bodyPr wrap="none" rtlCol="0">
            <a:spAutoFit/>
          </a:bodyPr>
          <a:lstStyle/>
          <a:p>
            <a:r>
              <a:rPr lang="zh-CN" altLang="en-US" sz="3200" dirty="0"/>
              <a:t>用户代表</a:t>
            </a:r>
          </a:p>
        </p:txBody>
      </p:sp>
      <p:graphicFrame>
        <p:nvGraphicFramePr>
          <p:cNvPr id="15" name="表格 14">
            <a:extLst>
              <a:ext uri="{FF2B5EF4-FFF2-40B4-BE49-F238E27FC236}">
                <a16:creationId xmlns:a16="http://schemas.microsoft.com/office/drawing/2014/main" id="{6B099357-46A3-4F4D-B2E6-BF6C7E3FB549}"/>
              </a:ext>
            </a:extLst>
          </p:cNvPr>
          <p:cNvGraphicFramePr>
            <a:graphicFrameLocks noGrp="1"/>
          </p:cNvGraphicFramePr>
          <p:nvPr>
            <p:extLst>
              <p:ext uri="{D42A27DB-BD31-4B8C-83A1-F6EECF244321}">
                <p14:modId xmlns:p14="http://schemas.microsoft.com/office/powerpoint/2010/main" val="1631783214"/>
              </p:ext>
            </p:extLst>
          </p:nvPr>
        </p:nvGraphicFramePr>
        <p:xfrm>
          <a:off x="3000365" y="1281076"/>
          <a:ext cx="6049818" cy="5489177"/>
        </p:xfrm>
        <a:graphic>
          <a:graphicData uri="http://schemas.openxmlformats.org/drawingml/2006/table">
            <a:tbl>
              <a:tblPr firstRow="1" firstCol="1" bandRow="1">
                <a:tableStyleId>{5C22544A-7EE6-4342-B048-85BDC9FD1C3A}</a:tableStyleId>
              </a:tblPr>
              <a:tblGrid>
                <a:gridCol w="283415">
                  <a:extLst>
                    <a:ext uri="{9D8B030D-6E8A-4147-A177-3AD203B41FA5}">
                      <a16:colId xmlns:a16="http://schemas.microsoft.com/office/drawing/2014/main" val="34746667"/>
                    </a:ext>
                  </a:extLst>
                </a:gridCol>
                <a:gridCol w="665566">
                  <a:extLst>
                    <a:ext uri="{9D8B030D-6E8A-4147-A177-3AD203B41FA5}">
                      <a16:colId xmlns:a16="http://schemas.microsoft.com/office/drawing/2014/main" val="1783541129"/>
                    </a:ext>
                  </a:extLst>
                </a:gridCol>
                <a:gridCol w="694822">
                  <a:extLst>
                    <a:ext uri="{9D8B030D-6E8A-4147-A177-3AD203B41FA5}">
                      <a16:colId xmlns:a16="http://schemas.microsoft.com/office/drawing/2014/main" val="3155409943"/>
                    </a:ext>
                  </a:extLst>
                </a:gridCol>
                <a:gridCol w="777712">
                  <a:extLst>
                    <a:ext uri="{9D8B030D-6E8A-4147-A177-3AD203B41FA5}">
                      <a16:colId xmlns:a16="http://schemas.microsoft.com/office/drawing/2014/main" val="2478531203"/>
                    </a:ext>
                  </a:extLst>
                </a:gridCol>
                <a:gridCol w="777712">
                  <a:extLst>
                    <a:ext uri="{9D8B030D-6E8A-4147-A177-3AD203B41FA5}">
                      <a16:colId xmlns:a16="http://schemas.microsoft.com/office/drawing/2014/main" val="3511984522"/>
                    </a:ext>
                  </a:extLst>
                </a:gridCol>
                <a:gridCol w="950197">
                  <a:extLst>
                    <a:ext uri="{9D8B030D-6E8A-4147-A177-3AD203B41FA5}">
                      <a16:colId xmlns:a16="http://schemas.microsoft.com/office/drawing/2014/main" val="1787153181"/>
                    </a:ext>
                  </a:extLst>
                </a:gridCol>
                <a:gridCol w="950197">
                  <a:extLst>
                    <a:ext uri="{9D8B030D-6E8A-4147-A177-3AD203B41FA5}">
                      <a16:colId xmlns:a16="http://schemas.microsoft.com/office/drawing/2014/main" val="3712919515"/>
                    </a:ext>
                  </a:extLst>
                </a:gridCol>
                <a:gridCol w="950197">
                  <a:extLst>
                    <a:ext uri="{9D8B030D-6E8A-4147-A177-3AD203B41FA5}">
                      <a16:colId xmlns:a16="http://schemas.microsoft.com/office/drawing/2014/main" val="626907887"/>
                    </a:ext>
                  </a:extLst>
                </a:gridCol>
              </a:tblGrid>
              <a:tr h="654187">
                <a:tc>
                  <a:txBody>
                    <a:bodyPr/>
                    <a:lstStyle/>
                    <a:p>
                      <a:pPr>
                        <a:lnSpc>
                          <a:spcPct val="106000"/>
                        </a:lnSpc>
                        <a:spcAft>
                          <a:spcPts val="800"/>
                        </a:spcAft>
                      </a:pPr>
                      <a:r>
                        <a:rPr lang="zh-CN" sz="900" kern="1200">
                          <a:effectLst/>
                        </a:rPr>
                        <a:t>客户</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项目发起人</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项目的发起方</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作为项目发起方对项目有深刻的理解</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杨枨</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a:effectLst/>
                        </a:rPr>
                        <a:t>yangc@zucc.edu.cn</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a:effectLst/>
                        </a:rPr>
                        <a:t>13357102333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a:effectLst/>
                        </a:rPr>
                        <a:t>13357102333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219994858"/>
                  </a:ext>
                </a:extLst>
              </a:tr>
              <a:tr h="1194444">
                <a:tc rowSpan="5">
                  <a:txBody>
                    <a:bodyPr/>
                    <a:lstStyle/>
                    <a:p>
                      <a:pPr>
                        <a:lnSpc>
                          <a:spcPct val="106000"/>
                        </a:lnSpc>
                        <a:spcAft>
                          <a:spcPts val="800"/>
                        </a:spcAft>
                      </a:pPr>
                      <a:r>
                        <a:rPr lang="zh-CN" sz="900" kern="1200">
                          <a:effectLst/>
                        </a:rPr>
                        <a:t>直接用户</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教师</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软件需求分析课程授课教师</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a:effectLst/>
                        </a:rPr>
                        <a:t>拥有多年教学经验，参与过相关项目开发，能提出建设性意见</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zh-CN" sz="800" kern="1200" dirty="0">
                          <a:effectLst/>
                        </a:rPr>
                        <a:t>杨枨</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a:effectLst/>
                        </a:rPr>
                        <a:t>yangc@zucc.edu.cn</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dirty="0">
                          <a:effectLst/>
                        </a:rPr>
                        <a:t>13357102333</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6000"/>
                        </a:lnSpc>
                        <a:spcAft>
                          <a:spcPts val="800"/>
                        </a:spcAft>
                      </a:pPr>
                      <a:r>
                        <a:rPr lang="en-US" sz="800" kern="1200">
                          <a:effectLst/>
                        </a:rPr>
                        <a:t>13357102333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88845101"/>
                  </a:ext>
                </a:extLst>
              </a:tr>
              <a:tr h="997820">
                <a:tc vMerge="1">
                  <a:txBody>
                    <a:bodyPr/>
                    <a:lstStyle/>
                    <a:p>
                      <a:endParaRPr lang="zh-CN" altLang="en-US"/>
                    </a:p>
                  </a:txBody>
                  <a:tcPr/>
                </a:tc>
                <a:tc>
                  <a:txBody>
                    <a:bodyPr/>
                    <a:lstStyle/>
                    <a:p>
                      <a:pPr>
                        <a:lnSpc>
                          <a:spcPct val="107000"/>
                        </a:lnSpc>
                        <a:spcAft>
                          <a:spcPts val="800"/>
                        </a:spcAft>
                      </a:pPr>
                      <a:r>
                        <a:rPr lang="zh-CN" sz="800" kern="1200">
                          <a:effectLst/>
                        </a:rPr>
                        <a:t>学生</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选择软件需求分析课程的学生</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学习认真，对网站相关课程感兴趣</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李俊</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dirty="0">
                          <a:effectLst/>
                        </a:rPr>
                        <a:t>31601395@stu.zucc.edu.cn</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tc>
                <a:tc>
                  <a:txBody>
                    <a:bodyPr/>
                    <a:lstStyle/>
                    <a:p>
                      <a:pPr>
                        <a:lnSpc>
                          <a:spcPct val="107000"/>
                        </a:lnSpc>
                        <a:spcAft>
                          <a:spcPts val="800"/>
                        </a:spcAft>
                      </a:pPr>
                      <a:r>
                        <a:rPr lang="en-US" sz="800" kern="1200">
                          <a:effectLst/>
                        </a:rPr>
                        <a:t>15988127765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15988127765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51027457"/>
                  </a:ext>
                </a:extLst>
              </a:tr>
              <a:tr h="1485584">
                <a:tc vMerge="1">
                  <a:txBody>
                    <a:bodyPr/>
                    <a:lstStyle/>
                    <a:p>
                      <a:endParaRPr lang="zh-CN" altLang="en-US"/>
                    </a:p>
                  </a:txBody>
                  <a:tcPr/>
                </a:tc>
                <a:tc>
                  <a:txBody>
                    <a:bodyPr/>
                    <a:lstStyle/>
                    <a:p>
                      <a:pPr>
                        <a:lnSpc>
                          <a:spcPct val="107000"/>
                        </a:lnSpc>
                        <a:spcAft>
                          <a:spcPts val="800"/>
                        </a:spcAft>
                      </a:pPr>
                      <a:r>
                        <a:rPr lang="zh-CN" sz="800" kern="1200">
                          <a:effectLst/>
                        </a:rPr>
                        <a:t>管理员</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负责网站后台维护，主内、内容审核以及身份认证的工作人员</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经老师推荐介绍，能提供宝贵意见和建议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潘琳</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ohllin@163.com</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tc>
                <a:tc>
                  <a:txBody>
                    <a:bodyPr/>
                    <a:lstStyle/>
                    <a:p>
                      <a:pPr>
                        <a:lnSpc>
                          <a:spcPct val="107000"/>
                        </a:lnSpc>
                        <a:spcAft>
                          <a:spcPts val="800"/>
                        </a:spcAft>
                      </a:pPr>
                      <a:r>
                        <a:rPr lang="en-US" sz="800" kern="1200" dirty="0">
                          <a:effectLst/>
                        </a:rPr>
                        <a:t>18901883753 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dirty="0">
                          <a:effectLst/>
                        </a:rPr>
                        <a:t>18901883753 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19077332"/>
                  </a:ext>
                </a:extLst>
              </a:tr>
              <a:tr h="497257">
                <a:tc vMerge="1">
                  <a:txBody>
                    <a:bodyPr/>
                    <a:lstStyle/>
                    <a:p>
                      <a:endParaRPr lang="zh-CN" altLang="en-US"/>
                    </a:p>
                  </a:txBody>
                  <a:tcPr/>
                </a:tc>
                <a:tc>
                  <a:txBody>
                    <a:bodyPr/>
                    <a:lstStyle/>
                    <a:p>
                      <a:pPr>
                        <a:lnSpc>
                          <a:spcPct val="107000"/>
                        </a:lnSpc>
                        <a:spcAft>
                          <a:spcPts val="800"/>
                        </a:spcAft>
                      </a:pPr>
                      <a:r>
                        <a:rPr lang="zh-CN" sz="800" kern="1200">
                          <a:effectLst/>
                        </a:rPr>
                        <a:t>游客</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未注册网站的浏览者</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对项目有兴趣</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陈祥斌</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31601401@stu.zucc.edu.cn</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13588157085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13588157085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06705829"/>
                  </a:ext>
                </a:extLst>
              </a:tr>
              <a:tr h="659885">
                <a:tc vMerge="1">
                  <a:txBody>
                    <a:bodyPr/>
                    <a:lstStyle/>
                    <a:p>
                      <a:endParaRPr lang="zh-CN" altLang="en-US"/>
                    </a:p>
                  </a:txBody>
                  <a:tcPr/>
                </a:tc>
                <a:tc>
                  <a:txBody>
                    <a:bodyPr/>
                    <a:lstStyle/>
                    <a:p>
                      <a:pPr>
                        <a:lnSpc>
                          <a:spcPct val="107000"/>
                        </a:lnSpc>
                        <a:spcAft>
                          <a:spcPts val="800"/>
                        </a:spcAft>
                      </a:pPr>
                      <a:r>
                        <a:rPr lang="zh-CN" sz="800" kern="1200">
                          <a:effectLst/>
                        </a:rPr>
                        <a:t>开发人员</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负责开发的人员</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有经验，是项目另外小组组长</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zh-CN" sz="800" kern="1200">
                          <a:effectLst/>
                        </a:rPr>
                        <a:t>刘向辉</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31601401@stu.zucc.edu.cn</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a:effectLst/>
                        </a:rPr>
                        <a:t>13549761354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460" marR="44460" marT="7578" marB="0" anchor="ctr"/>
                </a:tc>
                <a:tc>
                  <a:txBody>
                    <a:bodyPr/>
                    <a:lstStyle/>
                    <a:p>
                      <a:pPr>
                        <a:lnSpc>
                          <a:spcPct val="107000"/>
                        </a:lnSpc>
                        <a:spcAft>
                          <a:spcPts val="800"/>
                        </a:spcAft>
                      </a:pPr>
                      <a:r>
                        <a:rPr lang="en-US" sz="800" kern="1200" dirty="0">
                          <a:effectLst/>
                        </a:rPr>
                        <a:t>13549761354</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54949836"/>
                  </a:ext>
                </a:extLst>
              </a:tr>
            </a:tbl>
          </a:graphicData>
        </a:graphic>
      </p:graphicFrame>
    </p:spTree>
    <p:extLst>
      <p:ext uri="{BB962C8B-B14F-4D97-AF65-F5344CB8AC3E}">
        <p14:creationId xmlns:p14="http://schemas.microsoft.com/office/powerpoint/2010/main" val="30388544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4"/>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3</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25155" y="3654260"/>
            <a:ext cx="57758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rPr>
              <a:t>软件需求获取及确认</a:t>
            </a:r>
          </a:p>
        </p:txBody>
      </p:sp>
      <p:cxnSp>
        <p:nvCxnSpPr>
          <p:cNvPr id="74" name="直接连接符 73"/>
          <p:cNvCxnSpPr/>
          <p:nvPr/>
        </p:nvCxnSpPr>
        <p:spPr>
          <a:xfrm>
            <a:off x="2360552" y="4227157"/>
            <a:ext cx="1456264"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301019" y="4227156"/>
            <a:ext cx="1379619"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011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4209529" cy="584767"/>
              <a:chOff x="5043488" y="475173"/>
              <a:chExt cx="4209529" cy="584767"/>
            </a:xfrm>
          </p:grpSpPr>
          <p:sp>
            <p:nvSpPr>
              <p:cNvPr id="7" name="矩形 3"/>
              <p:cNvSpPr/>
              <p:nvPr/>
            </p:nvSpPr>
            <p:spPr>
              <a:xfrm>
                <a:off x="5375049" y="475173"/>
                <a:ext cx="387796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软件需求获取及确认</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5" name="图片 14">
            <a:extLst>
              <a:ext uri="{FF2B5EF4-FFF2-40B4-BE49-F238E27FC236}">
                <a16:creationId xmlns:a16="http://schemas.microsoft.com/office/drawing/2014/main" id="{915129C9-8B07-4A35-B133-6E82CE1C6E09}"/>
              </a:ext>
            </a:extLst>
          </p:cNvPr>
          <p:cNvPicPr>
            <a:picLocks noChangeAspect="1"/>
          </p:cNvPicPr>
          <p:nvPr/>
        </p:nvPicPr>
        <p:blipFill>
          <a:blip r:embed="rId3"/>
          <a:stretch>
            <a:fillRect/>
          </a:stretch>
        </p:blipFill>
        <p:spPr>
          <a:xfrm>
            <a:off x="4276130" y="1313724"/>
            <a:ext cx="5596191" cy="4184762"/>
          </a:xfrm>
          <a:prstGeom prst="rect">
            <a:avLst/>
          </a:prstGeom>
        </p:spPr>
      </p:pic>
      <p:pic>
        <p:nvPicPr>
          <p:cNvPr id="4" name="图片 3">
            <a:extLst>
              <a:ext uri="{FF2B5EF4-FFF2-40B4-BE49-F238E27FC236}">
                <a16:creationId xmlns:a16="http://schemas.microsoft.com/office/drawing/2014/main" id="{CF7D1E39-7FF2-4C31-B9E4-1C05B3DA2570}"/>
              </a:ext>
            </a:extLst>
          </p:cNvPr>
          <p:cNvPicPr>
            <a:picLocks noChangeAspect="1"/>
          </p:cNvPicPr>
          <p:nvPr/>
        </p:nvPicPr>
        <p:blipFill>
          <a:blip r:embed="rId4"/>
          <a:stretch>
            <a:fillRect/>
          </a:stretch>
        </p:blipFill>
        <p:spPr>
          <a:xfrm>
            <a:off x="0" y="1281079"/>
            <a:ext cx="4536000" cy="4626000"/>
          </a:xfrm>
          <a:prstGeom prst="rect">
            <a:avLst/>
          </a:prstGeom>
        </p:spPr>
      </p:pic>
      <p:pic>
        <p:nvPicPr>
          <p:cNvPr id="13" name="图片 12">
            <a:extLst>
              <a:ext uri="{FF2B5EF4-FFF2-40B4-BE49-F238E27FC236}">
                <a16:creationId xmlns:a16="http://schemas.microsoft.com/office/drawing/2014/main" id="{638BC5E1-3A43-4717-B675-2BBC38792A00}"/>
              </a:ext>
            </a:extLst>
          </p:cNvPr>
          <p:cNvPicPr>
            <a:picLocks noChangeAspect="1"/>
          </p:cNvPicPr>
          <p:nvPr/>
        </p:nvPicPr>
        <p:blipFill>
          <a:blip r:embed="rId5"/>
          <a:stretch>
            <a:fillRect/>
          </a:stretch>
        </p:blipFill>
        <p:spPr>
          <a:xfrm>
            <a:off x="7034664" y="1321444"/>
            <a:ext cx="5224762" cy="4791428"/>
          </a:xfrm>
          <a:prstGeom prst="rect">
            <a:avLst/>
          </a:prstGeom>
        </p:spPr>
      </p:pic>
      <p:pic>
        <p:nvPicPr>
          <p:cNvPr id="14" name="图片 13">
            <a:extLst>
              <a:ext uri="{FF2B5EF4-FFF2-40B4-BE49-F238E27FC236}">
                <a16:creationId xmlns:a16="http://schemas.microsoft.com/office/drawing/2014/main" id="{57C1AC63-46BC-4EE6-BC92-2BD0F01A659B}"/>
              </a:ext>
            </a:extLst>
          </p:cNvPr>
          <p:cNvPicPr>
            <a:picLocks noChangeAspect="1"/>
          </p:cNvPicPr>
          <p:nvPr/>
        </p:nvPicPr>
        <p:blipFill>
          <a:blip r:embed="rId6"/>
          <a:stretch>
            <a:fillRect/>
          </a:stretch>
        </p:blipFill>
        <p:spPr>
          <a:xfrm>
            <a:off x="1206474" y="4118590"/>
            <a:ext cx="3811048" cy="3904762"/>
          </a:xfrm>
          <a:prstGeom prst="rect">
            <a:avLst/>
          </a:prstGeom>
        </p:spPr>
      </p:pic>
      <p:pic>
        <p:nvPicPr>
          <p:cNvPr id="17" name="图片 16">
            <a:extLst>
              <a:ext uri="{FF2B5EF4-FFF2-40B4-BE49-F238E27FC236}">
                <a16:creationId xmlns:a16="http://schemas.microsoft.com/office/drawing/2014/main" id="{988B398F-ADF1-4AC4-99B8-51BFD6B90BC4}"/>
              </a:ext>
            </a:extLst>
          </p:cNvPr>
          <p:cNvPicPr>
            <a:picLocks noChangeAspect="1"/>
          </p:cNvPicPr>
          <p:nvPr/>
        </p:nvPicPr>
        <p:blipFill>
          <a:blip r:embed="rId7"/>
          <a:stretch>
            <a:fillRect/>
          </a:stretch>
        </p:blipFill>
        <p:spPr>
          <a:xfrm>
            <a:off x="5017522" y="4118587"/>
            <a:ext cx="4034285" cy="3988571"/>
          </a:xfrm>
          <a:prstGeom prst="rect">
            <a:avLst/>
          </a:prstGeom>
        </p:spPr>
      </p:pic>
    </p:spTree>
    <p:extLst>
      <p:ext uri="{BB962C8B-B14F-4D97-AF65-F5344CB8AC3E}">
        <p14:creationId xmlns:p14="http://schemas.microsoft.com/office/powerpoint/2010/main" val="267700073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4</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界面原型</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762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7" cy="584767"/>
              <a:chOff x="5043488" y="475173"/>
              <a:chExt cx="3183607" cy="584767"/>
            </a:xfrm>
          </p:grpSpPr>
          <p:sp>
            <p:nvSpPr>
              <p:cNvPr id="7" name="矩形 3"/>
              <p:cNvSpPr/>
              <p:nvPr/>
            </p:nvSpPr>
            <p:spPr>
              <a:xfrm>
                <a:off x="6400971"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界面原型</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3" name="图片 12">
            <a:extLst>
              <a:ext uri="{FF2B5EF4-FFF2-40B4-BE49-F238E27FC236}">
                <a16:creationId xmlns:a16="http://schemas.microsoft.com/office/drawing/2014/main" id="{65AB2D62-17D6-4109-8ED7-A5AFAE372D12}"/>
              </a:ext>
            </a:extLst>
          </p:cNvPr>
          <p:cNvPicPr>
            <a:picLocks noChangeAspect="1"/>
          </p:cNvPicPr>
          <p:nvPr/>
        </p:nvPicPr>
        <p:blipFill>
          <a:blip r:embed="rId3"/>
          <a:stretch>
            <a:fillRect/>
          </a:stretch>
        </p:blipFill>
        <p:spPr>
          <a:xfrm>
            <a:off x="5016572" y="1234166"/>
            <a:ext cx="2914650" cy="5934075"/>
          </a:xfrm>
          <a:prstGeom prst="rect">
            <a:avLst/>
          </a:prstGeom>
        </p:spPr>
      </p:pic>
    </p:spTree>
    <p:extLst>
      <p:ext uri="{BB962C8B-B14F-4D97-AF65-F5344CB8AC3E}">
        <p14:creationId xmlns:p14="http://schemas.microsoft.com/office/powerpoint/2010/main" val="28989665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7" cy="584767"/>
              <a:chOff x="5043488" y="475173"/>
              <a:chExt cx="3183607" cy="584767"/>
            </a:xfrm>
          </p:grpSpPr>
          <p:sp>
            <p:nvSpPr>
              <p:cNvPr id="7" name="矩形 3"/>
              <p:cNvSpPr/>
              <p:nvPr/>
            </p:nvSpPr>
            <p:spPr>
              <a:xfrm>
                <a:off x="6400971"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界面原型</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4" name="图片 13">
            <a:extLst>
              <a:ext uri="{FF2B5EF4-FFF2-40B4-BE49-F238E27FC236}">
                <a16:creationId xmlns:a16="http://schemas.microsoft.com/office/drawing/2014/main" id="{1ECEF950-79D2-414C-AD59-BFD2051E4D63}"/>
              </a:ext>
            </a:extLst>
          </p:cNvPr>
          <p:cNvPicPr>
            <a:picLocks noChangeAspect="1"/>
          </p:cNvPicPr>
          <p:nvPr/>
        </p:nvPicPr>
        <p:blipFill>
          <a:blip r:embed="rId3"/>
          <a:stretch>
            <a:fillRect/>
          </a:stretch>
        </p:blipFill>
        <p:spPr>
          <a:xfrm>
            <a:off x="2086705" y="1480830"/>
            <a:ext cx="8017002" cy="5208651"/>
          </a:xfrm>
          <a:prstGeom prst="rect">
            <a:avLst/>
          </a:prstGeom>
        </p:spPr>
      </p:pic>
    </p:spTree>
    <p:extLst>
      <p:ext uri="{BB962C8B-B14F-4D97-AF65-F5344CB8AC3E}">
        <p14:creationId xmlns:p14="http://schemas.microsoft.com/office/powerpoint/2010/main" val="29027797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5</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64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7" cy="584767"/>
              <a:chOff x="5043488" y="475173"/>
              <a:chExt cx="3183607" cy="584767"/>
            </a:xfrm>
          </p:grpSpPr>
          <p:sp>
            <p:nvSpPr>
              <p:cNvPr id="7" name="矩形 3"/>
              <p:cNvSpPr/>
              <p:nvPr/>
            </p:nvSpPr>
            <p:spPr>
              <a:xfrm>
                <a:off x="6400971"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3" name="图片 12">
            <a:extLst>
              <a:ext uri="{FF2B5EF4-FFF2-40B4-BE49-F238E27FC236}">
                <a16:creationId xmlns:a16="http://schemas.microsoft.com/office/drawing/2014/main" id="{CEDE6C1B-F466-455B-8D45-19A547500092}"/>
              </a:ext>
            </a:extLst>
          </p:cNvPr>
          <p:cNvPicPr>
            <a:picLocks noChangeAspect="1"/>
          </p:cNvPicPr>
          <p:nvPr/>
        </p:nvPicPr>
        <p:blipFill>
          <a:blip r:embed="rId3"/>
          <a:stretch>
            <a:fillRect/>
          </a:stretch>
        </p:blipFill>
        <p:spPr>
          <a:xfrm>
            <a:off x="2878373" y="1695837"/>
            <a:ext cx="6433666" cy="4462659"/>
          </a:xfrm>
          <a:prstGeom prst="rect">
            <a:avLst/>
          </a:prstGeom>
        </p:spPr>
      </p:pic>
      <p:sp>
        <p:nvSpPr>
          <p:cNvPr id="14" name="文本框 13">
            <a:extLst>
              <a:ext uri="{FF2B5EF4-FFF2-40B4-BE49-F238E27FC236}">
                <a16:creationId xmlns:a16="http://schemas.microsoft.com/office/drawing/2014/main" id="{E835CF90-8410-4328-BC64-A1E92614B624}"/>
              </a:ext>
            </a:extLst>
          </p:cNvPr>
          <p:cNvSpPr txBox="1"/>
          <p:nvPr/>
        </p:nvSpPr>
        <p:spPr>
          <a:xfrm>
            <a:off x="1363150" y="1695837"/>
            <a:ext cx="914400" cy="523220"/>
          </a:xfrm>
          <a:prstGeom prst="rect">
            <a:avLst/>
          </a:prstGeom>
          <a:noFill/>
        </p:spPr>
        <p:txBody>
          <a:bodyPr wrap="square" rtlCol="0">
            <a:spAutoFit/>
          </a:bodyPr>
          <a:lstStyle/>
          <a:p>
            <a:r>
              <a:rPr lang="en-US" altLang="zh-CN" sz="2800" dirty="0"/>
              <a:t>ER</a:t>
            </a:r>
            <a:r>
              <a:rPr lang="zh-CN" altLang="en-US" sz="2800" dirty="0"/>
              <a:t>图</a:t>
            </a:r>
          </a:p>
        </p:txBody>
      </p:sp>
    </p:spTree>
    <p:extLst>
      <p:ext uri="{BB962C8B-B14F-4D97-AF65-F5344CB8AC3E}">
        <p14:creationId xmlns:p14="http://schemas.microsoft.com/office/powerpoint/2010/main" val="68317387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7" cy="584767"/>
              <a:chOff x="5043488" y="475173"/>
              <a:chExt cx="3183607" cy="584767"/>
            </a:xfrm>
          </p:grpSpPr>
          <p:sp>
            <p:nvSpPr>
              <p:cNvPr id="7" name="矩形 3"/>
              <p:cNvSpPr/>
              <p:nvPr/>
            </p:nvSpPr>
            <p:spPr>
              <a:xfrm>
                <a:off x="6400971"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7" name="图片 16">
            <a:extLst>
              <a:ext uri="{FF2B5EF4-FFF2-40B4-BE49-F238E27FC236}">
                <a16:creationId xmlns:a16="http://schemas.microsoft.com/office/drawing/2014/main" id="{939C57A1-19D5-4123-AF29-7D89BE702EFA}"/>
              </a:ext>
            </a:extLst>
          </p:cNvPr>
          <p:cNvPicPr>
            <a:picLocks noChangeAspect="1"/>
          </p:cNvPicPr>
          <p:nvPr/>
        </p:nvPicPr>
        <p:blipFill>
          <a:blip r:embed="rId3"/>
          <a:stretch>
            <a:fillRect/>
          </a:stretch>
        </p:blipFill>
        <p:spPr>
          <a:xfrm>
            <a:off x="3257573" y="1695837"/>
            <a:ext cx="5675266" cy="3527007"/>
          </a:xfrm>
          <a:prstGeom prst="rect">
            <a:avLst/>
          </a:prstGeom>
        </p:spPr>
      </p:pic>
      <p:sp>
        <p:nvSpPr>
          <p:cNvPr id="19" name="文本框 18">
            <a:extLst>
              <a:ext uri="{FF2B5EF4-FFF2-40B4-BE49-F238E27FC236}">
                <a16:creationId xmlns:a16="http://schemas.microsoft.com/office/drawing/2014/main" id="{F2F464EB-149E-4BD5-A991-BFCE5E103042}"/>
              </a:ext>
            </a:extLst>
          </p:cNvPr>
          <p:cNvSpPr txBox="1"/>
          <p:nvPr/>
        </p:nvSpPr>
        <p:spPr>
          <a:xfrm>
            <a:off x="996384" y="2084958"/>
            <a:ext cx="1338828" cy="369332"/>
          </a:xfrm>
          <a:prstGeom prst="rect">
            <a:avLst/>
          </a:prstGeom>
          <a:noFill/>
        </p:spPr>
        <p:txBody>
          <a:bodyPr wrap="none" rtlCol="0">
            <a:spAutoFit/>
          </a:bodyPr>
          <a:lstStyle/>
          <a:p>
            <a:r>
              <a:rPr lang="zh-CN" altLang="en-US" b="1" dirty="0"/>
              <a:t>更多见文档</a:t>
            </a:r>
          </a:p>
        </p:txBody>
      </p:sp>
    </p:spTree>
    <p:extLst>
      <p:ext uri="{BB962C8B-B14F-4D97-AF65-F5344CB8AC3E}">
        <p14:creationId xmlns:p14="http://schemas.microsoft.com/office/powerpoint/2010/main" val="290022105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6</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图例</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702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586173" y="2335004"/>
            <a:ext cx="3793579" cy="592932"/>
            <a:chOff x="5180762" y="1341138"/>
            <a:chExt cx="3793579" cy="592932"/>
          </a:xfrm>
          <a:solidFill>
            <a:schemeClr val="accent3"/>
          </a:solidFill>
        </p:grpSpPr>
        <p:sp>
          <p:nvSpPr>
            <p:cNvPr id="36" name="Freeform 11"/>
            <p:cNvSpPr/>
            <p:nvPr/>
          </p:nvSpPr>
          <p:spPr bwMode="auto">
            <a:xfrm>
              <a:off x="5303349" y="1341138"/>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37" name="Freeform 10"/>
            <p:cNvSpPr/>
            <p:nvPr/>
          </p:nvSpPr>
          <p:spPr bwMode="auto">
            <a:xfrm>
              <a:off x="5180762" y="1407814"/>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a:p>
          </p:txBody>
        </p:sp>
        <p:sp>
          <p:nvSpPr>
            <p:cNvPr id="38" name="Rectangle 12"/>
            <p:cNvSpPr>
              <a:spLocks noChangeArrowheads="1"/>
            </p:cNvSpPr>
            <p:nvPr/>
          </p:nvSpPr>
          <p:spPr bwMode="auto">
            <a:xfrm>
              <a:off x="5367617" y="1341139"/>
              <a:ext cx="540333" cy="553640"/>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TextBox 105"/>
            <p:cNvSpPr txBox="1">
              <a:spLocks noChangeArrowheads="1"/>
            </p:cNvSpPr>
            <p:nvPr/>
          </p:nvSpPr>
          <p:spPr bwMode="auto">
            <a:xfrm>
              <a:off x="6065051" y="1454247"/>
              <a:ext cx="2488465"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0" name="TextBox 106"/>
            <p:cNvSpPr txBox="1">
              <a:spLocks noChangeArrowheads="1"/>
            </p:cNvSpPr>
            <p:nvPr/>
          </p:nvSpPr>
          <p:spPr bwMode="auto">
            <a:xfrm>
              <a:off x="5448548" y="1373285"/>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1</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608104" y="3122135"/>
            <a:ext cx="3793579" cy="592931"/>
            <a:chOff x="5694561" y="2088852"/>
            <a:chExt cx="3793579" cy="592931"/>
          </a:xfrm>
          <a:solidFill>
            <a:schemeClr val="accent2"/>
          </a:solidFill>
        </p:grpSpPr>
        <p:sp>
          <p:nvSpPr>
            <p:cNvPr id="42" name="Freeform 11"/>
            <p:cNvSpPr/>
            <p:nvPr/>
          </p:nvSpPr>
          <p:spPr bwMode="auto">
            <a:xfrm>
              <a:off x="5817148" y="2088852"/>
              <a:ext cx="668870" cy="8453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43" name="Freeform 10"/>
            <p:cNvSpPr/>
            <p:nvPr/>
          </p:nvSpPr>
          <p:spPr bwMode="auto">
            <a:xfrm>
              <a:off x="5694561" y="2155527"/>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44" name="Rectangle 12"/>
            <p:cNvSpPr>
              <a:spLocks noChangeArrowheads="1"/>
            </p:cNvSpPr>
            <p:nvPr/>
          </p:nvSpPr>
          <p:spPr bwMode="auto">
            <a:xfrm>
              <a:off x="5881416" y="2088852"/>
              <a:ext cx="540333" cy="553641"/>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TextBox 108"/>
            <p:cNvSpPr txBox="1">
              <a:spLocks noChangeArrowheads="1"/>
            </p:cNvSpPr>
            <p:nvPr/>
          </p:nvSpPr>
          <p:spPr bwMode="auto">
            <a:xfrm>
              <a:off x="6578850" y="2224583"/>
              <a:ext cx="229289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需求获取及确认</a:t>
              </a:r>
            </a:p>
          </p:txBody>
        </p:sp>
        <p:sp>
          <p:nvSpPr>
            <p:cNvPr id="46" name="TextBox 109"/>
            <p:cNvSpPr txBox="1">
              <a:spLocks noChangeArrowheads="1"/>
            </p:cNvSpPr>
            <p:nvPr/>
          </p:nvSpPr>
          <p:spPr bwMode="auto">
            <a:xfrm>
              <a:off x="5962347" y="2104330"/>
              <a:ext cx="370840" cy="528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3</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623806" y="2396406"/>
            <a:ext cx="3793579" cy="591741"/>
            <a:chOff x="5862527" y="3014841"/>
            <a:chExt cx="3793579" cy="591741"/>
          </a:xfrm>
          <a:solidFill>
            <a:schemeClr val="accent4"/>
          </a:solidFill>
        </p:grpSpPr>
        <p:sp>
          <p:nvSpPr>
            <p:cNvPr id="48" name="Freeform 11"/>
            <p:cNvSpPr/>
            <p:nvPr/>
          </p:nvSpPr>
          <p:spPr bwMode="auto">
            <a:xfrm>
              <a:off x="5985114" y="3014841"/>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49" name="Freeform 10"/>
            <p:cNvSpPr/>
            <p:nvPr/>
          </p:nvSpPr>
          <p:spPr bwMode="auto">
            <a:xfrm>
              <a:off x="5862527" y="3080326"/>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a:p>
          </p:txBody>
        </p:sp>
        <p:sp>
          <p:nvSpPr>
            <p:cNvPr id="50" name="Rectangle 12"/>
            <p:cNvSpPr>
              <a:spLocks noChangeArrowheads="1"/>
            </p:cNvSpPr>
            <p:nvPr/>
          </p:nvSpPr>
          <p:spPr bwMode="auto">
            <a:xfrm>
              <a:off x="6049382" y="3014842"/>
              <a:ext cx="540333" cy="553640"/>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TextBox 115"/>
            <p:cNvSpPr txBox="1">
              <a:spLocks noChangeArrowheads="1"/>
            </p:cNvSpPr>
            <p:nvPr/>
          </p:nvSpPr>
          <p:spPr bwMode="auto">
            <a:xfrm>
              <a:off x="6746816" y="3110091"/>
              <a:ext cx="1061793"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用户群</a:t>
              </a:r>
            </a:p>
          </p:txBody>
        </p:sp>
        <p:sp>
          <p:nvSpPr>
            <p:cNvPr id="52" name="TextBox 116"/>
            <p:cNvSpPr txBox="1">
              <a:spLocks noChangeArrowheads="1"/>
            </p:cNvSpPr>
            <p:nvPr/>
          </p:nvSpPr>
          <p:spPr bwMode="auto">
            <a:xfrm>
              <a:off x="6130313" y="3029129"/>
              <a:ext cx="370840" cy="528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3000" b="1" dirty="0">
                  <a:solidFill>
                    <a:srgbClr val="FFFFFF"/>
                  </a:solidFill>
                  <a:latin typeface="微软雅黑" panose="020B0503020204020204" pitchFamily="34" charset="-122"/>
                  <a:ea typeface="微软雅黑" panose="020B0503020204020204" pitchFamily="34" charset="-122"/>
                </a:rPr>
                <a:t>2</a:t>
              </a:r>
            </a:p>
          </p:txBody>
        </p:sp>
      </p:grpSp>
      <p:grpSp>
        <p:nvGrpSpPr>
          <p:cNvPr id="53" name="组合 52"/>
          <p:cNvGrpSpPr/>
          <p:nvPr/>
        </p:nvGrpSpPr>
        <p:grpSpPr>
          <a:xfrm>
            <a:off x="6613131" y="3166964"/>
            <a:ext cx="3793579" cy="591741"/>
            <a:chOff x="5677148" y="3848257"/>
            <a:chExt cx="3793579" cy="591741"/>
          </a:xfrm>
          <a:solidFill>
            <a:schemeClr val="accent1">
              <a:lumMod val="75000"/>
            </a:schemeClr>
          </a:solidFill>
        </p:grpSpPr>
        <p:sp>
          <p:nvSpPr>
            <p:cNvPr id="54" name="Freeform 11"/>
            <p:cNvSpPr/>
            <p:nvPr/>
          </p:nvSpPr>
          <p:spPr bwMode="auto">
            <a:xfrm>
              <a:off x="5787035" y="3848257"/>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w="9525">
              <a:noFill/>
              <a:round/>
            </a:ln>
          </p:spPr>
          <p:txBody>
            <a:bodyPr lIns="68562" tIns="34281" rIns="68562" bIns="34281"/>
            <a:lstStyle/>
            <a:p>
              <a:endParaRPr lang="zh-CN" altLang="en-US"/>
            </a:p>
          </p:txBody>
        </p:sp>
        <p:sp>
          <p:nvSpPr>
            <p:cNvPr id="55" name="Freeform 10"/>
            <p:cNvSpPr/>
            <p:nvPr/>
          </p:nvSpPr>
          <p:spPr bwMode="auto">
            <a:xfrm>
              <a:off x="5677148" y="3913742"/>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56" name="Rectangle 12"/>
            <p:cNvSpPr>
              <a:spLocks noChangeArrowheads="1"/>
            </p:cNvSpPr>
            <p:nvPr/>
          </p:nvSpPr>
          <p:spPr bwMode="auto">
            <a:xfrm>
              <a:off x="5864003" y="3848258"/>
              <a:ext cx="540333" cy="553640"/>
            </a:xfrm>
            <a:prstGeom prst="rect">
              <a:avLst/>
            </a:prstGeom>
            <a:grp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TextBox 117"/>
            <p:cNvSpPr txBox="1">
              <a:spLocks noChangeArrowheads="1"/>
            </p:cNvSpPr>
            <p:nvPr/>
          </p:nvSpPr>
          <p:spPr bwMode="auto">
            <a:xfrm>
              <a:off x="6561437" y="3951841"/>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界面原型</a:t>
              </a:r>
            </a:p>
          </p:txBody>
        </p:sp>
        <p:sp>
          <p:nvSpPr>
            <p:cNvPr id="58" name="TextBox 118"/>
            <p:cNvSpPr txBox="1">
              <a:spLocks noChangeArrowheads="1"/>
            </p:cNvSpPr>
            <p:nvPr/>
          </p:nvSpPr>
          <p:spPr bwMode="auto">
            <a:xfrm>
              <a:off x="5944934" y="3870879"/>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4</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4983724" y="167810"/>
            <a:ext cx="2270571" cy="2270569"/>
            <a:chOff x="3535099" y="1592978"/>
            <a:chExt cx="1182749" cy="1182749"/>
          </a:xfrm>
          <a:effectLst/>
        </p:grpSpPr>
        <p:sp>
          <p:nvSpPr>
            <p:cNvPr id="109" name="椭圆 108"/>
            <p:cNvSpPr/>
            <p:nvPr/>
          </p:nvSpPr>
          <p:spPr>
            <a:xfrm>
              <a:off x="3535099" y="1592978"/>
              <a:ext cx="1182749" cy="1182749"/>
            </a:xfrm>
            <a:prstGeom prst="ellipse">
              <a:avLst/>
            </a:prstGeom>
            <a:solidFill>
              <a:schemeClr val="accent3"/>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0" name="文本框 1"/>
            <p:cNvSpPr txBox="1"/>
            <p:nvPr/>
          </p:nvSpPr>
          <p:spPr>
            <a:xfrm>
              <a:off x="3718006" y="1919472"/>
              <a:ext cx="817642" cy="480967"/>
            </a:xfrm>
            <a:prstGeom prst="rect">
              <a:avLst/>
            </a:prstGeom>
            <a:noFill/>
            <a:ln>
              <a:noFill/>
            </a:ln>
            <a:effectLst/>
          </p:spPr>
          <p:txBody>
            <a:bodyPr wrap="none" rtlCol="0">
              <a:spAutoFit/>
            </a:bodyPr>
            <a:lstStyle/>
            <a:p>
              <a:pPr algn="ctr"/>
              <a:r>
                <a:rPr lang="zh-CN" altLang="en-US" sz="5400" b="1" dirty="0">
                  <a:solidFill>
                    <a:schemeClr val="bg1"/>
                  </a:solidFill>
                  <a:effectLst/>
                  <a:latin typeface="微软雅黑" panose="020B0503020204020204" pitchFamily="34" charset="-122"/>
                  <a:ea typeface="微软雅黑" panose="020B0503020204020204" pitchFamily="34" charset="-122"/>
                </a:rPr>
                <a:t>目录</a:t>
              </a:r>
            </a:p>
          </p:txBody>
        </p:sp>
      </p:grpSp>
      <p:grpSp>
        <p:nvGrpSpPr>
          <p:cNvPr id="2" name="组合 1"/>
          <p:cNvGrpSpPr/>
          <p:nvPr/>
        </p:nvGrpSpPr>
        <p:grpSpPr>
          <a:xfrm>
            <a:off x="1621355" y="3906990"/>
            <a:ext cx="3793579" cy="592932"/>
            <a:chOff x="5180762" y="1341138"/>
            <a:chExt cx="3793579" cy="592932"/>
          </a:xfrm>
          <a:solidFill>
            <a:schemeClr val="accent3"/>
          </a:solidFill>
        </p:grpSpPr>
        <p:sp>
          <p:nvSpPr>
            <p:cNvPr id="3" name="Freeform 11"/>
            <p:cNvSpPr/>
            <p:nvPr/>
          </p:nvSpPr>
          <p:spPr bwMode="auto">
            <a:xfrm>
              <a:off x="5303349" y="1341138"/>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4" name="Freeform 10"/>
            <p:cNvSpPr/>
            <p:nvPr/>
          </p:nvSpPr>
          <p:spPr bwMode="auto">
            <a:xfrm>
              <a:off x="5180762" y="1407814"/>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5" name="Rectangle 12"/>
            <p:cNvSpPr>
              <a:spLocks noChangeArrowheads="1"/>
            </p:cNvSpPr>
            <p:nvPr/>
          </p:nvSpPr>
          <p:spPr bwMode="auto">
            <a:xfrm>
              <a:off x="5367617" y="1341139"/>
              <a:ext cx="540333" cy="553640"/>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TextBox 105"/>
            <p:cNvSpPr txBox="1">
              <a:spLocks noChangeArrowheads="1"/>
            </p:cNvSpPr>
            <p:nvPr/>
          </p:nvSpPr>
          <p:spPr bwMode="auto">
            <a:xfrm>
              <a:off x="6065051" y="1454247"/>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数据字典</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7" name="TextBox 106"/>
            <p:cNvSpPr txBox="1">
              <a:spLocks noChangeArrowheads="1"/>
            </p:cNvSpPr>
            <p:nvPr/>
          </p:nvSpPr>
          <p:spPr bwMode="auto">
            <a:xfrm>
              <a:off x="5448548" y="1373285"/>
              <a:ext cx="370840" cy="528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3000" b="1" dirty="0">
                  <a:solidFill>
                    <a:srgbClr val="FFFFFF"/>
                  </a:solidFill>
                  <a:latin typeface="微软雅黑" panose="020B0503020204020204" pitchFamily="34" charset="-122"/>
                  <a:ea typeface="微软雅黑" panose="020B0503020204020204" pitchFamily="34" charset="-122"/>
                </a:rPr>
                <a:t>5</a:t>
              </a:r>
            </a:p>
          </p:txBody>
        </p:sp>
      </p:grpSp>
      <p:grpSp>
        <p:nvGrpSpPr>
          <p:cNvPr id="14" name="组合 13"/>
          <p:cNvGrpSpPr/>
          <p:nvPr/>
        </p:nvGrpSpPr>
        <p:grpSpPr>
          <a:xfrm>
            <a:off x="6613131" y="3944220"/>
            <a:ext cx="3793579" cy="591741"/>
            <a:chOff x="5862527" y="3014841"/>
            <a:chExt cx="3793579" cy="591741"/>
          </a:xfrm>
          <a:solidFill>
            <a:schemeClr val="accent4"/>
          </a:solidFill>
        </p:grpSpPr>
        <p:sp>
          <p:nvSpPr>
            <p:cNvPr id="15" name="Freeform 11"/>
            <p:cNvSpPr/>
            <p:nvPr/>
          </p:nvSpPr>
          <p:spPr bwMode="auto">
            <a:xfrm>
              <a:off x="5985114" y="3014841"/>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16" name="Freeform 10"/>
            <p:cNvSpPr/>
            <p:nvPr/>
          </p:nvSpPr>
          <p:spPr bwMode="auto">
            <a:xfrm>
              <a:off x="5862527" y="3080326"/>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17" name="Rectangle 12"/>
            <p:cNvSpPr>
              <a:spLocks noChangeArrowheads="1"/>
            </p:cNvSpPr>
            <p:nvPr/>
          </p:nvSpPr>
          <p:spPr bwMode="auto">
            <a:xfrm>
              <a:off x="6049382" y="3014842"/>
              <a:ext cx="540333" cy="553640"/>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Box 115"/>
            <p:cNvSpPr txBox="1">
              <a:spLocks noChangeArrowheads="1"/>
            </p:cNvSpPr>
            <p:nvPr/>
          </p:nvSpPr>
          <p:spPr bwMode="auto">
            <a:xfrm>
              <a:off x="6746816" y="3110091"/>
              <a:ext cx="1443307"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chemeClr val="bg1"/>
                  </a:solidFill>
                  <a:latin typeface="微软雅黑" panose="020B0503020204020204" pitchFamily="34" charset="-122"/>
                  <a:ea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rPr>
                <a:t>图例</a:t>
              </a:r>
            </a:p>
          </p:txBody>
        </p:sp>
        <p:sp>
          <p:nvSpPr>
            <p:cNvPr id="19" name="TextBox 116"/>
            <p:cNvSpPr txBox="1">
              <a:spLocks noChangeArrowheads="1"/>
            </p:cNvSpPr>
            <p:nvPr/>
          </p:nvSpPr>
          <p:spPr bwMode="auto">
            <a:xfrm>
              <a:off x="6130313" y="3029129"/>
              <a:ext cx="370840" cy="528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3000" b="1" dirty="0">
                  <a:solidFill>
                    <a:srgbClr val="FFFFFF"/>
                  </a:solidFill>
                  <a:latin typeface="微软雅黑" panose="020B0503020204020204" pitchFamily="34" charset="-122"/>
                  <a:ea typeface="微软雅黑" panose="020B0503020204020204" pitchFamily="34" charset="-122"/>
                </a:rPr>
                <a:t>6</a:t>
              </a:r>
            </a:p>
          </p:txBody>
        </p:sp>
      </p:grpSp>
      <p:grpSp>
        <p:nvGrpSpPr>
          <p:cNvPr id="59" name="组合 58">
            <a:extLst>
              <a:ext uri="{FF2B5EF4-FFF2-40B4-BE49-F238E27FC236}">
                <a16:creationId xmlns:a16="http://schemas.microsoft.com/office/drawing/2014/main" id="{6AC49227-E819-4B6B-B8BA-497BB7CA80E5}"/>
              </a:ext>
            </a:extLst>
          </p:cNvPr>
          <p:cNvGrpSpPr/>
          <p:nvPr/>
        </p:nvGrpSpPr>
        <p:grpSpPr>
          <a:xfrm>
            <a:off x="1621355" y="4677430"/>
            <a:ext cx="3793579" cy="592931"/>
            <a:chOff x="5694561" y="2088852"/>
            <a:chExt cx="3793579" cy="592931"/>
          </a:xfrm>
          <a:solidFill>
            <a:schemeClr val="accent2"/>
          </a:solidFill>
        </p:grpSpPr>
        <p:sp>
          <p:nvSpPr>
            <p:cNvPr id="60" name="Freeform 11">
              <a:extLst>
                <a:ext uri="{FF2B5EF4-FFF2-40B4-BE49-F238E27FC236}">
                  <a16:creationId xmlns:a16="http://schemas.microsoft.com/office/drawing/2014/main" id="{561C5606-71B8-4EC5-B827-8F8B914C16EB}"/>
                </a:ext>
              </a:extLst>
            </p:cNvPr>
            <p:cNvSpPr/>
            <p:nvPr/>
          </p:nvSpPr>
          <p:spPr bwMode="auto">
            <a:xfrm>
              <a:off x="5817148" y="2088852"/>
              <a:ext cx="668870" cy="8453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61" name="Freeform 10">
              <a:extLst>
                <a:ext uri="{FF2B5EF4-FFF2-40B4-BE49-F238E27FC236}">
                  <a16:creationId xmlns:a16="http://schemas.microsoft.com/office/drawing/2014/main" id="{EB85C931-AC58-4058-94B9-5C7FAFF1ACB0}"/>
                </a:ext>
              </a:extLst>
            </p:cNvPr>
            <p:cNvSpPr/>
            <p:nvPr/>
          </p:nvSpPr>
          <p:spPr bwMode="auto">
            <a:xfrm>
              <a:off x="5694561" y="2155527"/>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62" name="Rectangle 12">
              <a:extLst>
                <a:ext uri="{FF2B5EF4-FFF2-40B4-BE49-F238E27FC236}">
                  <a16:creationId xmlns:a16="http://schemas.microsoft.com/office/drawing/2014/main" id="{13AB47DB-60B2-4AA0-9A18-0EA036FC60C0}"/>
                </a:ext>
              </a:extLst>
            </p:cNvPr>
            <p:cNvSpPr>
              <a:spLocks noChangeArrowheads="1"/>
            </p:cNvSpPr>
            <p:nvPr/>
          </p:nvSpPr>
          <p:spPr bwMode="auto">
            <a:xfrm>
              <a:off x="5881416" y="2088852"/>
              <a:ext cx="540333" cy="553641"/>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63" name="TextBox 108">
              <a:extLst>
                <a:ext uri="{FF2B5EF4-FFF2-40B4-BE49-F238E27FC236}">
                  <a16:creationId xmlns:a16="http://schemas.microsoft.com/office/drawing/2014/main" id="{6E93055F-EF26-4D81-85F9-19FB5DFAA6B5}"/>
                </a:ext>
              </a:extLst>
            </p:cNvPr>
            <p:cNvSpPr txBox="1">
              <a:spLocks noChangeArrowheads="1"/>
            </p:cNvSpPr>
            <p:nvPr/>
          </p:nvSpPr>
          <p:spPr bwMode="auto">
            <a:xfrm>
              <a:off x="6578850" y="2224583"/>
              <a:ext cx="1985122"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需求冲突处理</a:t>
              </a:r>
            </a:p>
          </p:txBody>
        </p:sp>
        <p:sp>
          <p:nvSpPr>
            <p:cNvPr id="64" name="TextBox 109">
              <a:extLst>
                <a:ext uri="{FF2B5EF4-FFF2-40B4-BE49-F238E27FC236}">
                  <a16:creationId xmlns:a16="http://schemas.microsoft.com/office/drawing/2014/main" id="{8BD51AF0-8029-4FFA-AB90-7545D0E0704C}"/>
                </a:ext>
              </a:extLst>
            </p:cNvPr>
            <p:cNvSpPr txBox="1">
              <a:spLocks noChangeArrowheads="1"/>
            </p:cNvSpPr>
            <p:nvPr/>
          </p:nvSpPr>
          <p:spPr bwMode="auto">
            <a:xfrm>
              <a:off x="5962347" y="2104330"/>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7</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65" name="组合 64">
            <a:extLst>
              <a:ext uri="{FF2B5EF4-FFF2-40B4-BE49-F238E27FC236}">
                <a16:creationId xmlns:a16="http://schemas.microsoft.com/office/drawing/2014/main" id="{6B2024AE-667D-4879-86CC-859DE8D84979}"/>
              </a:ext>
            </a:extLst>
          </p:cNvPr>
          <p:cNvGrpSpPr/>
          <p:nvPr/>
        </p:nvGrpSpPr>
        <p:grpSpPr>
          <a:xfrm>
            <a:off x="6623805" y="4712694"/>
            <a:ext cx="3793579" cy="591741"/>
            <a:chOff x="5677148" y="3848257"/>
            <a:chExt cx="3793579" cy="591741"/>
          </a:xfrm>
          <a:solidFill>
            <a:schemeClr val="accent1">
              <a:lumMod val="75000"/>
            </a:schemeClr>
          </a:solidFill>
        </p:grpSpPr>
        <p:sp>
          <p:nvSpPr>
            <p:cNvPr id="66" name="Freeform 11">
              <a:extLst>
                <a:ext uri="{FF2B5EF4-FFF2-40B4-BE49-F238E27FC236}">
                  <a16:creationId xmlns:a16="http://schemas.microsoft.com/office/drawing/2014/main" id="{901F7B42-D8B7-4432-BD92-553FC70C49CC}"/>
                </a:ext>
              </a:extLst>
            </p:cNvPr>
            <p:cNvSpPr/>
            <p:nvPr/>
          </p:nvSpPr>
          <p:spPr bwMode="auto">
            <a:xfrm>
              <a:off x="5787035" y="3848257"/>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w="9525">
              <a:noFill/>
              <a:round/>
            </a:ln>
          </p:spPr>
          <p:txBody>
            <a:bodyPr lIns="68562" tIns="34281" rIns="68562" bIns="34281"/>
            <a:lstStyle/>
            <a:p>
              <a:endParaRPr lang="zh-CN" altLang="en-US"/>
            </a:p>
          </p:txBody>
        </p:sp>
        <p:sp>
          <p:nvSpPr>
            <p:cNvPr id="67" name="Freeform 10">
              <a:extLst>
                <a:ext uri="{FF2B5EF4-FFF2-40B4-BE49-F238E27FC236}">
                  <a16:creationId xmlns:a16="http://schemas.microsoft.com/office/drawing/2014/main" id="{C85952AA-0C73-4C03-B6E1-A8DA920ACAF8}"/>
                </a:ext>
              </a:extLst>
            </p:cNvPr>
            <p:cNvSpPr/>
            <p:nvPr/>
          </p:nvSpPr>
          <p:spPr bwMode="auto">
            <a:xfrm>
              <a:off x="5677148" y="3913742"/>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68" name="Rectangle 12">
              <a:extLst>
                <a:ext uri="{FF2B5EF4-FFF2-40B4-BE49-F238E27FC236}">
                  <a16:creationId xmlns:a16="http://schemas.microsoft.com/office/drawing/2014/main" id="{383366DB-949F-45B2-9C6F-98604DD09513}"/>
                </a:ext>
              </a:extLst>
            </p:cNvPr>
            <p:cNvSpPr>
              <a:spLocks noChangeArrowheads="1"/>
            </p:cNvSpPr>
            <p:nvPr/>
          </p:nvSpPr>
          <p:spPr bwMode="auto">
            <a:xfrm>
              <a:off x="5864003" y="3848258"/>
              <a:ext cx="540333" cy="553640"/>
            </a:xfrm>
            <a:prstGeom prst="rect">
              <a:avLst/>
            </a:prstGeom>
            <a:grp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TextBox 117">
              <a:extLst>
                <a:ext uri="{FF2B5EF4-FFF2-40B4-BE49-F238E27FC236}">
                  <a16:creationId xmlns:a16="http://schemas.microsoft.com/office/drawing/2014/main" id="{8C65D873-31E9-4310-835B-AFCBFBE04809}"/>
                </a:ext>
              </a:extLst>
            </p:cNvPr>
            <p:cNvSpPr txBox="1">
              <a:spLocks noChangeArrowheads="1"/>
            </p:cNvSpPr>
            <p:nvPr/>
          </p:nvSpPr>
          <p:spPr bwMode="auto">
            <a:xfrm>
              <a:off x="6561437" y="3951841"/>
              <a:ext cx="1677346"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需求优先级</a:t>
              </a:r>
            </a:p>
          </p:txBody>
        </p:sp>
        <p:sp>
          <p:nvSpPr>
            <p:cNvPr id="70" name="TextBox 118">
              <a:extLst>
                <a:ext uri="{FF2B5EF4-FFF2-40B4-BE49-F238E27FC236}">
                  <a16:creationId xmlns:a16="http://schemas.microsoft.com/office/drawing/2014/main" id="{D06A94C8-1D4B-4C59-B218-F16C9B717E6D}"/>
                </a:ext>
              </a:extLst>
            </p:cNvPr>
            <p:cNvSpPr txBox="1">
              <a:spLocks noChangeArrowheads="1"/>
            </p:cNvSpPr>
            <p:nvPr/>
          </p:nvSpPr>
          <p:spPr bwMode="auto">
            <a:xfrm>
              <a:off x="5944934" y="3870879"/>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8</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71" name="组合 70">
            <a:extLst>
              <a:ext uri="{FF2B5EF4-FFF2-40B4-BE49-F238E27FC236}">
                <a16:creationId xmlns:a16="http://schemas.microsoft.com/office/drawing/2014/main" id="{DE2A019D-FA60-4EC4-BDC2-999BD4AC9707}"/>
              </a:ext>
            </a:extLst>
          </p:cNvPr>
          <p:cNvGrpSpPr/>
          <p:nvPr/>
        </p:nvGrpSpPr>
        <p:grpSpPr>
          <a:xfrm>
            <a:off x="1619516" y="5408579"/>
            <a:ext cx="3793579" cy="592931"/>
            <a:chOff x="5694561" y="2088852"/>
            <a:chExt cx="3793579" cy="592931"/>
          </a:xfrm>
          <a:solidFill>
            <a:schemeClr val="accent2"/>
          </a:solidFill>
        </p:grpSpPr>
        <p:sp>
          <p:nvSpPr>
            <p:cNvPr id="72" name="Freeform 11">
              <a:extLst>
                <a:ext uri="{FF2B5EF4-FFF2-40B4-BE49-F238E27FC236}">
                  <a16:creationId xmlns:a16="http://schemas.microsoft.com/office/drawing/2014/main" id="{5ED6FE7A-849F-4C99-BDB1-E865D33A64E6}"/>
                </a:ext>
              </a:extLst>
            </p:cNvPr>
            <p:cNvSpPr/>
            <p:nvPr/>
          </p:nvSpPr>
          <p:spPr bwMode="auto">
            <a:xfrm>
              <a:off x="5817148" y="2088852"/>
              <a:ext cx="668870" cy="8453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73" name="Freeform 10">
              <a:extLst>
                <a:ext uri="{FF2B5EF4-FFF2-40B4-BE49-F238E27FC236}">
                  <a16:creationId xmlns:a16="http://schemas.microsoft.com/office/drawing/2014/main" id="{D8BD76DD-F3AE-4B7B-9643-0AC960EDDB56}"/>
                </a:ext>
              </a:extLst>
            </p:cNvPr>
            <p:cNvSpPr/>
            <p:nvPr/>
          </p:nvSpPr>
          <p:spPr bwMode="auto">
            <a:xfrm>
              <a:off x="5694561" y="2155527"/>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74" name="Rectangle 12">
              <a:extLst>
                <a:ext uri="{FF2B5EF4-FFF2-40B4-BE49-F238E27FC236}">
                  <a16:creationId xmlns:a16="http://schemas.microsoft.com/office/drawing/2014/main" id="{A867D480-D747-4718-8D96-9A3A6FDBF8F8}"/>
                </a:ext>
              </a:extLst>
            </p:cNvPr>
            <p:cNvSpPr>
              <a:spLocks noChangeArrowheads="1"/>
            </p:cNvSpPr>
            <p:nvPr/>
          </p:nvSpPr>
          <p:spPr bwMode="auto">
            <a:xfrm>
              <a:off x="5881416" y="2088852"/>
              <a:ext cx="540333" cy="553641"/>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75" name="TextBox 108">
              <a:extLst>
                <a:ext uri="{FF2B5EF4-FFF2-40B4-BE49-F238E27FC236}">
                  <a16:creationId xmlns:a16="http://schemas.microsoft.com/office/drawing/2014/main" id="{4075D26B-6113-401F-AF0F-55EB89157D3A}"/>
                </a:ext>
              </a:extLst>
            </p:cNvPr>
            <p:cNvSpPr txBox="1">
              <a:spLocks noChangeArrowheads="1"/>
            </p:cNvSpPr>
            <p:nvPr/>
          </p:nvSpPr>
          <p:spPr bwMode="auto">
            <a:xfrm>
              <a:off x="6578850" y="2224583"/>
              <a:ext cx="1677346"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非功能需求</a:t>
              </a:r>
            </a:p>
          </p:txBody>
        </p:sp>
        <p:sp>
          <p:nvSpPr>
            <p:cNvPr id="76" name="TextBox 109">
              <a:extLst>
                <a:ext uri="{FF2B5EF4-FFF2-40B4-BE49-F238E27FC236}">
                  <a16:creationId xmlns:a16="http://schemas.microsoft.com/office/drawing/2014/main" id="{80679C0E-285F-4D94-B049-DD60972BB457}"/>
                </a:ext>
              </a:extLst>
            </p:cNvPr>
            <p:cNvSpPr txBox="1">
              <a:spLocks noChangeArrowheads="1"/>
            </p:cNvSpPr>
            <p:nvPr/>
          </p:nvSpPr>
          <p:spPr bwMode="auto">
            <a:xfrm>
              <a:off x="5962347" y="2104330"/>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9</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3B0C70AD-B46F-48E9-9445-62B065821A21}"/>
              </a:ext>
            </a:extLst>
          </p:cNvPr>
          <p:cNvGrpSpPr/>
          <p:nvPr/>
        </p:nvGrpSpPr>
        <p:grpSpPr>
          <a:xfrm>
            <a:off x="6610446" y="5442511"/>
            <a:ext cx="3793579" cy="591741"/>
            <a:chOff x="5862527" y="3014841"/>
            <a:chExt cx="3793579" cy="591741"/>
          </a:xfrm>
          <a:solidFill>
            <a:schemeClr val="accent4"/>
          </a:solidFill>
        </p:grpSpPr>
        <p:sp>
          <p:nvSpPr>
            <p:cNvPr id="78" name="Freeform 11">
              <a:extLst>
                <a:ext uri="{FF2B5EF4-FFF2-40B4-BE49-F238E27FC236}">
                  <a16:creationId xmlns:a16="http://schemas.microsoft.com/office/drawing/2014/main" id="{768A9A3C-EF1D-4E26-9F2D-A35DB06DDC98}"/>
                </a:ext>
              </a:extLst>
            </p:cNvPr>
            <p:cNvSpPr/>
            <p:nvPr/>
          </p:nvSpPr>
          <p:spPr bwMode="auto">
            <a:xfrm>
              <a:off x="5985114" y="3014841"/>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79" name="Freeform 10">
              <a:extLst>
                <a:ext uri="{FF2B5EF4-FFF2-40B4-BE49-F238E27FC236}">
                  <a16:creationId xmlns:a16="http://schemas.microsoft.com/office/drawing/2014/main" id="{D6D6A8CE-D05E-41EE-9961-7DB436438985}"/>
                </a:ext>
              </a:extLst>
            </p:cNvPr>
            <p:cNvSpPr/>
            <p:nvPr/>
          </p:nvSpPr>
          <p:spPr bwMode="auto">
            <a:xfrm>
              <a:off x="5862527" y="3080326"/>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ln>
          </p:spPr>
          <p:txBody>
            <a:bodyPr lIns="68562" tIns="34281" rIns="68562" bIns="34281"/>
            <a:lstStyle/>
            <a:p>
              <a:endParaRPr lang="zh-CN" altLang="en-US" dirty="0"/>
            </a:p>
          </p:txBody>
        </p:sp>
        <p:sp>
          <p:nvSpPr>
            <p:cNvPr id="80" name="Rectangle 12">
              <a:extLst>
                <a:ext uri="{FF2B5EF4-FFF2-40B4-BE49-F238E27FC236}">
                  <a16:creationId xmlns:a16="http://schemas.microsoft.com/office/drawing/2014/main" id="{7DF3AC9E-616C-44F8-8FD7-E22E56E447BF}"/>
                </a:ext>
              </a:extLst>
            </p:cNvPr>
            <p:cNvSpPr>
              <a:spLocks noChangeArrowheads="1"/>
            </p:cNvSpPr>
            <p:nvPr/>
          </p:nvSpPr>
          <p:spPr bwMode="auto">
            <a:xfrm>
              <a:off x="6049382" y="3014842"/>
              <a:ext cx="540333" cy="553640"/>
            </a:xfrm>
            <a:prstGeom prst="rect">
              <a:avLst/>
            </a:prstGeom>
            <a:grp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TextBox 115">
              <a:extLst>
                <a:ext uri="{FF2B5EF4-FFF2-40B4-BE49-F238E27FC236}">
                  <a16:creationId xmlns:a16="http://schemas.microsoft.com/office/drawing/2014/main" id="{8FA8FC20-512E-4B0D-B54E-CA5A2E629059}"/>
                </a:ext>
              </a:extLst>
            </p:cNvPr>
            <p:cNvSpPr txBox="1">
              <a:spLocks noChangeArrowheads="1"/>
            </p:cNvSpPr>
            <p:nvPr/>
          </p:nvSpPr>
          <p:spPr bwMode="auto">
            <a:xfrm>
              <a:off x="6746816" y="3110091"/>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测试用例</a:t>
              </a:r>
            </a:p>
          </p:txBody>
        </p:sp>
        <p:sp>
          <p:nvSpPr>
            <p:cNvPr id="82" name="TextBox 116">
              <a:extLst>
                <a:ext uri="{FF2B5EF4-FFF2-40B4-BE49-F238E27FC236}">
                  <a16:creationId xmlns:a16="http://schemas.microsoft.com/office/drawing/2014/main" id="{315F651F-3F03-4844-9906-A6B85F1EF1D0}"/>
                </a:ext>
              </a:extLst>
            </p:cNvPr>
            <p:cNvSpPr txBox="1">
              <a:spLocks noChangeArrowheads="1"/>
            </p:cNvSpPr>
            <p:nvPr/>
          </p:nvSpPr>
          <p:spPr bwMode="auto">
            <a:xfrm>
              <a:off x="6130313" y="3029129"/>
              <a:ext cx="612952"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3000" b="1" dirty="0">
                  <a:solidFill>
                    <a:srgbClr val="FFFFFF"/>
                  </a:solidFill>
                  <a:latin typeface="微软雅黑" panose="020B0503020204020204" pitchFamily="34" charset="-122"/>
                  <a:ea typeface="微软雅黑" panose="020B0503020204020204" pitchFamily="34" charset="-122"/>
                </a:rPr>
                <a:t>10</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Scale>
                                      <p:cBhvr>
                                        <p:cTn id="7" dur="1000" decel="50000" fill="hold">
                                          <p:stCondLst>
                                            <p:cond delay="0"/>
                                          </p:stCondLst>
                                        </p:cTn>
                                        <p:tgtEl>
                                          <p:spTgt spid="10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8"/>
                                        </p:tgtEl>
                                        <p:attrNameLst>
                                          <p:attrName>ppt_x</p:attrName>
                                          <p:attrName>ppt_y</p:attrName>
                                        </p:attrNameLst>
                                      </p:cBhvr>
                                    </p:animMotion>
                                    <p:animEffect transition="in" filter="fade">
                                      <p:cBhvr>
                                        <p:cTn id="9" dur="1000"/>
                                        <p:tgtEl>
                                          <p:spTgt spid="108"/>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left)">
                                      <p:cBhvr>
                                        <p:cTn id="41" dur="500"/>
                                        <p:tgtEl>
                                          <p:spTgt spid="65"/>
                                        </p:tgtEl>
                                      </p:cBhvr>
                                    </p:animEffect>
                                  </p:childTnLst>
                                </p:cTn>
                              </p:par>
                            </p:childTnLst>
                          </p:cTn>
                        </p:par>
                        <p:par>
                          <p:cTn id="42" fill="hold">
                            <p:stCondLst>
                              <p:cond delay="5000"/>
                            </p:stCondLst>
                            <p:childTnLst>
                              <p:par>
                                <p:cTn id="43" presetID="22" presetClass="entr" presetSubtype="8" fill="hold"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wipe(left)">
                                      <p:cBhvr>
                                        <p:cTn id="45" dur="500"/>
                                        <p:tgtEl>
                                          <p:spTgt spid="71"/>
                                        </p:tgtEl>
                                      </p:cBhvr>
                                    </p:animEffect>
                                  </p:childTnLst>
                                </p:cTn>
                              </p:par>
                            </p:childTnLst>
                          </p:cTn>
                        </p:par>
                        <p:par>
                          <p:cTn id="46" fill="hold">
                            <p:stCondLst>
                              <p:cond delay="5500"/>
                            </p:stCondLst>
                            <p:childTnLst>
                              <p:par>
                                <p:cTn id="47" presetID="22" presetClass="entr" presetSubtype="8"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left)">
                                      <p:cBhvr>
                                        <p:cTn id="4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255742" cy="584767"/>
              <a:chOff x="5043488" y="475173"/>
              <a:chExt cx="3255742" cy="584767"/>
            </a:xfrm>
          </p:grpSpPr>
          <p:sp>
            <p:nvSpPr>
              <p:cNvPr id="7" name="矩形 3"/>
              <p:cNvSpPr/>
              <p:nvPr/>
            </p:nvSpPr>
            <p:spPr>
              <a:xfrm>
                <a:off x="6328837" y="475173"/>
                <a:ext cx="197039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图例</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9" name="文本框 18">
            <a:extLst>
              <a:ext uri="{FF2B5EF4-FFF2-40B4-BE49-F238E27FC236}">
                <a16:creationId xmlns:a16="http://schemas.microsoft.com/office/drawing/2014/main" id="{F2F464EB-149E-4BD5-A991-BFCE5E103042}"/>
              </a:ext>
            </a:extLst>
          </p:cNvPr>
          <p:cNvSpPr txBox="1"/>
          <p:nvPr/>
        </p:nvSpPr>
        <p:spPr>
          <a:xfrm>
            <a:off x="996384" y="2084958"/>
            <a:ext cx="881973" cy="369332"/>
          </a:xfrm>
          <a:prstGeom prst="rect">
            <a:avLst/>
          </a:prstGeom>
          <a:noFill/>
        </p:spPr>
        <p:txBody>
          <a:bodyPr wrap="none" rtlCol="0">
            <a:spAutoFit/>
          </a:bodyPr>
          <a:lstStyle/>
          <a:p>
            <a:r>
              <a:rPr lang="zh-CN" altLang="en-US" b="1" dirty="0"/>
              <a:t>顺序图</a:t>
            </a:r>
            <a:endParaRPr lang="en-US" altLang="zh-CN" b="1" dirty="0"/>
          </a:p>
        </p:txBody>
      </p:sp>
      <p:pic>
        <p:nvPicPr>
          <p:cNvPr id="4" name="图片 3">
            <a:extLst>
              <a:ext uri="{FF2B5EF4-FFF2-40B4-BE49-F238E27FC236}">
                <a16:creationId xmlns:a16="http://schemas.microsoft.com/office/drawing/2014/main" id="{C276A51A-F0A4-45E1-8A22-7D8C0888FA8A}"/>
              </a:ext>
            </a:extLst>
          </p:cNvPr>
          <p:cNvPicPr>
            <a:picLocks noChangeAspect="1"/>
          </p:cNvPicPr>
          <p:nvPr/>
        </p:nvPicPr>
        <p:blipFill>
          <a:blip r:embed="rId3"/>
          <a:stretch>
            <a:fillRect/>
          </a:stretch>
        </p:blipFill>
        <p:spPr>
          <a:xfrm>
            <a:off x="3393936" y="2221597"/>
            <a:ext cx="6229433" cy="3434174"/>
          </a:xfrm>
          <a:prstGeom prst="rect">
            <a:avLst/>
          </a:prstGeom>
        </p:spPr>
      </p:pic>
    </p:spTree>
    <p:extLst>
      <p:ext uri="{BB962C8B-B14F-4D97-AF65-F5344CB8AC3E}">
        <p14:creationId xmlns:p14="http://schemas.microsoft.com/office/powerpoint/2010/main" val="132996298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255742" cy="584767"/>
              <a:chOff x="5043488" y="475173"/>
              <a:chExt cx="3255742" cy="584767"/>
            </a:xfrm>
          </p:grpSpPr>
          <p:sp>
            <p:nvSpPr>
              <p:cNvPr id="7" name="矩形 3"/>
              <p:cNvSpPr/>
              <p:nvPr/>
            </p:nvSpPr>
            <p:spPr>
              <a:xfrm>
                <a:off x="6328837" y="475173"/>
                <a:ext cx="197039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图例</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9" name="文本框 18">
            <a:extLst>
              <a:ext uri="{FF2B5EF4-FFF2-40B4-BE49-F238E27FC236}">
                <a16:creationId xmlns:a16="http://schemas.microsoft.com/office/drawing/2014/main" id="{F2F464EB-149E-4BD5-A991-BFCE5E103042}"/>
              </a:ext>
            </a:extLst>
          </p:cNvPr>
          <p:cNvSpPr txBox="1"/>
          <p:nvPr/>
        </p:nvSpPr>
        <p:spPr>
          <a:xfrm>
            <a:off x="996384" y="2084958"/>
            <a:ext cx="1114408" cy="369332"/>
          </a:xfrm>
          <a:prstGeom prst="rect">
            <a:avLst/>
          </a:prstGeom>
          <a:noFill/>
        </p:spPr>
        <p:txBody>
          <a:bodyPr wrap="none" rtlCol="0">
            <a:spAutoFit/>
          </a:bodyPr>
          <a:lstStyle/>
          <a:p>
            <a:r>
              <a:rPr lang="zh-CN" altLang="en-US" b="1" dirty="0"/>
              <a:t>对话框图</a:t>
            </a:r>
            <a:endParaRPr lang="en-US" altLang="zh-CN" b="1" dirty="0"/>
          </a:p>
        </p:txBody>
      </p:sp>
      <p:pic>
        <p:nvPicPr>
          <p:cNvPr id="13" name="图片 12">
            <a:extLst>
              <a:ext uri="{FF2B5EF4-FFF2-40B4-BE49-F238E27FC236}">
                <a16:creationId xmlns:a16="http://schemas.microsoft.com/office/drawing/2014/main" id="{07C32BFF-8F34-4F92-A1E4-1BDBBD9CB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702" y="2034812"/>
            <a:ext cx="6046389" cy="3550376"/>
          </a:xfrm>
          <a:prstGeom prst="rect">
            <a:avLst/>
          </a:prstGeom>
        </p:spPr>
      </p:pic>
    </p:spTree>
    <p:extLst>
      <p:ext uri="{BB962C8B-B14F-4D97-AF65-F5344CB8AC3E}">
        <p14:creationId xmlns:p14="http://schemas.microsoft.com/office/powerpoint/2010/main" val="144467665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7</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需求冲突处理</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788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532259" cy="584767"/>
              <a:chOff x="5043488" y="475173"/>
              <a:chExt cx="3532259" cy="584767"/>
            </a:xfrm>
          </p:grpSpPr>
          <p:sp>
            <p:nvSpPr>
              <p:cNvPr id="7" name="矩形 3"/>
              <p:cNvSpPr/>
              <p:nvPr/>
            </p:nvSpPr>
            <p:spPr>
              <a:xfrm>
                <a:off x="6052317" y="475173"/>
                <a:ext cx="2523430"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err="1">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会议记录</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3" name="图片 12">
            <a:extLst>
              <a:ext uri="{FF2B5EF4-FFF2-40B4-BE49-F238E27FC236}">
                <a16:creationId xmlns:a16="http://schemas.microsoft.com/office/drawing/2014/main" id="{7DB507AA-CD25-4C7E-B9C6-B2279B5165AF}"/>
              </a:ext>
            </a:extLst>
          </p:cNvPr>
          <p:cNvPicPr>
            <a:picLocks noChangeAspect="1"/>
          </p:cNvPicPr>
          <p:nvPr/>
        </p:nvPicPr>
        <p:blipFill>
          <a:blip r:embed="rId3"/>
          <a:stretch>
            <a:fillRect/>
          </a:stretch>
        </p:blipFill>
        <p:spPr>
          <a:xfrm>
            <a:off x="3913424" y="1234166"/>
            <a:ext cx="4864000" cy="5841143"/>
          </a:xfrm>
          <a:prstGeom prst="rect">
            <a:avLst/>
          </a:prstGeom>
        </p:spPr>
      </p:pic>
    </p:spTree>
    <p:extLst>
      <p:ext uri="{BB962C8B-B14F-4D97-AF65-F5344CB8AC3E}">
        <p14:creationId xmlns:p14="http://schemas.microsoft.com/office/powerpoint/2010/main" val="22884617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799159" cy="584767"/>
              <a:chOff x="5043488" y="475173"/>
              <a:chExt cx="3799159" cy="584767"/>
            </a:xfrm>
          </p:grpSpPr>
          <p:sp>
            <p:nvSpPr>
              <p:cNvPr id="7" name="矩形 3"/>
              <p:cNvSpPr/>
              <p:nvPr/>
            </p:nvSpPr>
            <p:spPr>
              <a:xfrm>
                <a:off x="5785417" y="475173"/>
                <a:ext cx="3057230"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需求冲突和处理</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3" name="矩形 12">
            <a:extLst>
              <a:ext uri="{FF2B5EF4-FFF2-40B4-BE49-F238E27FC236}">
                <a16:creationId xmlns:a16="http://schemas.microsoft.com/office/drawing/2014/main" id="{75B1F324-F4E4-46F7-8046-4D0B4DA4EE90}"/>
              </a:ext>
            </a:extLst>
          </p:cNvPr>
          <p:cNvSpPr/>
          <p:nvPr/>
        </p:nvSpPr>
        <p:spPr>
          <a:xfrm>
            <a:off x="3462240" y="2162583"/>
            <a:ext cx="6092825" cy="2677656"/>
          </a:xfrm>
          <a:prstGeom prst="rect">
            <a:avLst/>
          </a:prstGeom>
        </p:spPr>
        <p:txBody>
          <a:bodyPr>
            <a:spAutoFit/>
          </a:bodyPr>
          <a:lstStyle/>
          <a:p>
            <a:r>
              <a:rPr lang="zh-CN" altLang="en-US" sz="2400" dirty="0"/>
              <a:t>对管理员和教师代表对于毕业学生来开设论坛子版块问题冲突进行了协商，采取的措施：由</a:t>
            </a:r>
            <a:r>
              <a:rPr lang="en-US" altLang="zh-CN" sz="2400" dirty="0"/>
              <a:t>G19</a:t>
            </a:r>
            <a:r>
              <a:rPr lang="zh-CN" altLang="en-US" sz="2400" dirty="0"/>
              <a:t>小组组长彭慧铭提议毕业学生需要进行管理员审核才能开设论坛子版块去，如果申请了教师资格，开课附带的子版块则不需要管理员审核。最终教师用户代表与管理员用户代表同意此方案达成了一致。</a:t>
            </a:r>
          </a:p>
        </p:txBody>
      </p:sp>
    </p:spTree>
    <p:extLst>
      <p:ext uri="{BB962C8B-B14F-4D97-AF65-F5344CB8AC3E}">
        <p14:creationId xmlns:p14="http://schemas.microsoft.com/office/powerpoint/2010/main" val="273255329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8</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需求优先级</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647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4209527" cy="584767"/>
              <a:chOff x="5043488" y="475173"/>
              <a:chExt cx="4209527" cy="584767"/>
            </a:xfrm>
          </p:grpSpPr>
          <p:sp>
            <p:nvSpPr>
              <p:cNvPr id="7" name="矩形 3"/>
              <p:cNvSpPr/>
              <p:nvPr/>
            </p:nvSpPr>
            <p:spPr>
              <a:xfrm>
                <a:off x="5375047" y="475173"/>
                <a:ext cx="387796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需求优先级（部分）</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13" name="表格 12">
            <a:extLst>
              <a:ext uri="{FF2B5EF4-FFF2-40B4-BE49-F238E27FC236}">
                <a16:creationId xmlns:a16="http://schemas.microsoft.com/office/drawing/2014/main" id="{4EC88AF9-C1BC-4D4B-8341-40516FAD2832}"/>
              </a:ext>
            </a:extLst>
          </p:cNvPr>
          <p:cNvGraphicFramePr>
            <a:graphicFrameLocks noGrp="1"/>
          </p:cNvGraphicFramePr>
          <p:nvPr>
            <p:extLst>
              <p:ext uri="{D42A27DB-BD31-4B8C-83A1-F6EECF244321}">
                <p14:modId xmlns:p14="http://schemas.microsoft.com/office/powerpoint/2010/main" val="258076922"/>
              </p:ext>
            </p:extLst>
          </p:nvPr>
        </p:nvGraphicFramePr>
        <p:xfrm>
          <a:off x="2599242" y="1498193"/>
          <a:ext cx="6991928" cy="5085696"/>
        </p:xfrm>
        <a:graphic>
          <a:graphicData uri="http://schemas.openxmlformats.org/drawingml/2006/table">
            <a:tbl>
              <a:tblPr firstRow="1" firstCol="1" bandRow="1">
                <a:tableStyleId>{5C22544A-7EE6-4342-B048-85BDC9FD1C3A}</a:tableStyleId>
              </a:tblPr>
              <a:tblGrid>
                <a:gridCol w="2333715">
                  <a:extLst>
                    <a:ext uri="{9D8B030D-6E8A-4147-A177-3AD203B41FA5}">
                      <a16:colId xmlns:a16="http://schemas.microsoft.com/office/drawing/2014/main" val="295461327"/>
                    </a:ext>
                  </a:extLst>
                </a:gridCol>
                <a:gridCol w="2991264">
                  <a:extLst>
                    <a:ext uri="{9D8B030D-6E8A-4147-A177-3AD203B41FA5}">
                      <a16:colId xmlns:a16="http://schemas.microsoft.com/office/drawing/2014/main" val="2537489602"/>
                    </a:ext>
                  </a:extLst>
                </a:gridCol>
                <a:gridCol w="1666949">
                  <a:extLst>
                    <a:ext uri="{9D8B030D-6E8A-4147-A177-3AD203B41FA5}">
                      <a16:colId xmlns:a16="http://schemas.microsoft.com/office/drawing/2014/main" val="3360286017"/>
                    </a:ext>
                  </a:extLst>
                </a:gridCol>
              </a:tblGrid>
              <a:tr h="569209">
                <a:tc>
                  <a:txBody>
                    <a:bodyPr/>
                    <a:lstStyle/>
                    <a:p>
                      <a:pPr algn="ctr">
                        <a:lnSpc>
                          <a:spcPct val="107000"/>
                        </a:lnSpc>
                        <a:spcAft>
                          <a:spcPts val="800"/>
                        </a:spcAft>
                      </a:pPr>
                      <a:r>
                        <a:rPr lang="zh-CN" sz="1200" b="1" kern="100" dirty="0">
                          <a:solidFill>
                            <a:schemeClr val="tx1"/>
                          </a:solidFill>
                          <a:effectLst/>
                        </a:rPr>
                        <a:t>用户类</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b="1" kern="100" dirty="0">
                          <a:solidFill>
                            <a:schemeClr val="tx1"/>
                          </a:solidFill>
                          <a:effectLst/>
                        </a:rPr>
                        <a:t>说明</a:t>
                      </a:r>
                    </a:p>
                    <a:p>
                      <a:pPr algn="ctr">
                        <a:lnSpc>
                          <a:spcPct val="107000"/>
                        </a:lnSpc>
                        <a:spcAft>
                          <a:spcPts val="800"/>
                        </a:spcAft>
                      </a:pPr>
                      <a:r>
                        <a:rPr lang="en-US" sz="1200" b="1" kern="100" dirty="0">
                          <a:solidFill>
                            <a:schemeClr val="tx1"/>
                          </a:solidFill>
                          <a:effectLst/>
                        </a:rPr>
                        <a:t> </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b="1" kern="100" dirty="0">
                          <a:solidFill>
                            <a:schemeClr val="tx1"/>
                          </a:solidFill>
                          <a:effectLst/>
                        </a:rPr>
                        <a:t>权重</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1929097117"/>
                  </a:ext>
                </a:extLst>
              </a:tr>
              <a:tr h="862914">
                <a:tc>
                  <a:txBody>
                    <a:bodyPr/>
                    <a:lstStyle/>
                    <a:p>
                      <a:pPr algn="ctr">
                        <a:lnSpc>
                          <a:spcPct val="107000"/>
                        </a:lnSpc>
                        <a:spcAft>
                          <a:spcPts val="800"/>
                        </a:spcAft>
                      </a:pPr>
                      <a:r>
                        <a:rPr lang="zh-CN" sz="1200" kern="100" dirty="0">
                          <a:solidFill>
                            <a:schemeClr val="tx1"/>
                          </a:solidFill>
                          <a:effectLst/>
                        </a:rPr>
                        <a:t>客户（间接）</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kern="100">
                          <a:effectLst/>
                        </a:rPr>
                        <a:t>客户为该项目任务下达者，为帮助教师与学生之间的互动学习，有更多的交流机会和专业课程的资料，发布了</a:t>
                      </a:r>
                      <a:r>
                        <a:rPr lang="en-US" sz="1200" kern="100">
                          <a:effectLst/>
                        </a:rPr>
                        <a:t>“</a:t>
                      </a:r>
                      <a:r>
                        <a:rPr lang="zh-CN" sz="1200" kern="100">
                          <a:effectLst/>
                        </a:rPr>
                        <a:t>软件工程系列课程教学辅助网站”项目。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en-US" sz="1200" kern="100" dirty="0">
                          <a:effectLst/>
                        </a:rPr>
                        <a:t>1.5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1076547513"/>
                  </a:ext>
                </a:extLst>
              </a:tr>
              <a:tr h="1008173">
                <a:tc>
                  <a:txBody>
                    <a:bodyPr/>
                    <a:lstStyle/>
                    <a:p>
                      <a:pPr algn="ctr">
                        <a:lnSpc>
                          <a:spcPct val="107000"/>
                        </a:lnSpc>
                        <a:spcAft>
                          <a:spcPts val="800"/>
                        </a:spcAft>
                      </a:pPr>
                      <a:r>
                        <a:rPr lang="zh-CN" sz="1200" kern="100" dirty="0">
                          <a:solidFill>
                            <a:schemeClr val="tx1"/>
                          </a:solidFill>
                          <a:effectLst/>
                        </a:rPr>
                        <a:t>教师（重要）（直接）</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kern="100" dirty="0">
                          <a:effectLst/>
                        </a:rPr>
                        <a:t>教师是软件教学辅助网站的主要用户。教师通过网站发布课程信息，上传教学视频、课件、作业、回答同学们提出的问题疑惑、分享专业知识和书籍资料等。并通过网站掌控学生学习进程。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en-US" sz="1200" kern="100" dirty="0">
                          <a:effectLst/>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1690777578"/>
                  </a:ext>
                </a:extLst>
              </a:tr>
              <a:tr h="1298691">
                <a:tc>
                  <a:txBody>
                    <a:bodyPr/>
                    <a:lstStyle/>
                    <a:p>
                      <a:pPr algn="ctr">
                        <a:lnSpc>
                          <a:spcPct val="107000"/>
                        </a:lnSpc>
                        <a:spcAft>
                          <a:spcPts val="800"/>
                        </a:spcAft>
                      </a:pPr>
                      <a:r>
                        <a:rPr lang="zh-CN" sz="1200" kern="100">
                          <a:solidFill>
                            <a:schemeClr val="tx1"/>
                          </a:solidFill>
                          <a:effectLst/>
                        </a:rPr>
                        <a:t>学生（重要）（直接）</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kern="100" dirty="0">
                          <a:effectLst/>
                        </a:rPr>
                        <a:t>学生是软件教学辅助网站的主要用户。在该网站上，他们需对“软件工程”相关系列课程进行自我学习，下载视频课件在论坛题提出自己的疑惑问题并可以获取老师同学们分享的专业知识和资料等，并通过网站提交作业，以便与教师互动。</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en-US" sz="1200" kern="100" dirty="0">
                          <a:effectLst/>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600943964"/>
                  </a:ext>
                </a:extLst>
              </a:tr>
              <a:tr h="717656">
                <a:tc>
                  <a:txBody>
                    <a:bodyPr/>
                    <a:lstStyle/>
                    <a:p>
                      <a:pPr algn="ctr">
                        <a:lnSpc>
                          <a:spcPct val="107000"/>
                        </a:lnSpc>
                        <a:spcAft>
                          <a:spcPts val="800"/>
                        </a:spcAft>
                      </a:pPr>
                      <a:r>
                        <a:rPr lang="zh-CN" sz="1200" kern="100">
                          <a:solidFill>
                            <a:schemeClr val="tx1"/>
                          </a:solidFill>
                          <a:effectLst/>
                        </a:rPr>
                        <a:t>游客（次要）（直接）</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kern="100">
                          <a:effectLst/>
                        </a:rPr>
                        <a:t>网站游客为非相关专业的学生、教师或其他访问用户，他们可能因对这些课程感兴趣而访问该教学辅助网站并浏览相关课程信息。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en-US" sz="1200" kern="100" dirty="0">
                          <a:effectLst/>
                        </a:rPr>
                        <a:t>0.5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1665652755"/>
                  </a:ext>
                </a:extLst>
              </a:tr>
              <a:tr h="574865">
                <a:tc>
                  <a:txBody>
                    <a:bodyPr/>
                    <a:lstStyle/>
                    <a:p>
                      <a:pPr algn="ctr">
                        <a:lnSpc>
                          <a:spcPct val="107000"/>
                        </a:lnSpc>
                        <a:spcAft>
                          <a:spcPts val="800"/>
                        </a:spcAft>
                      </a:pPr>
                      <a:r>
                        <a:rPr lang="zh-CN" sz="1200" kern="100" dirty="0">
                          <a:solidFill>
                            <a:schemeClr val="tx1"/>
                          </a:solidFill>
                          <a:effectLst/>
                        </a:rPr>
                        <a:t>管理员（重要）（直接）</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zh-CN" sz="1200" kern="100">
                          <a:effectLst/>
                        </a:rPr>
                        <a:t>网站管理员管理软件教学辅助网站，确保网站正常运行，对网站进行资源管理，进行安全备份，并确认用户信息。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tc>
                  <a:txBody>
                    <a:bodyPr/>
                    <a:lstStyle/>
                    <a:p>
                      <a:pPr algn="ctr">
                        <a:lnSpc>
                          <a:spcPct val="107000"/>
                        </a:lnSpc>
                        <a:spcAft>
                          <a:spcPts val="800"/>
                        </a:spcAft>
                      </a:pPr>
                      <a:r>
                        <a:rPr lang="en-US" altLang="zh-CN" sz="1200" kern="100" dirty="0">
                          <a:effectLst/>
                        </a:rPr>
                        <a:t>1.5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tc>
                <a:extLst>
                  <a:ext uri="{0D108BD9-81ED-4DB2-BD59-A6C34878D82A}">
                    <a16:rowId xmlns:a16="http://schemas.microsoft.com/office/drawing/2014/main" val="434621420"/>
                  </a:ext>
                </a:extLst>
              </a:tr>
            </a:tbl>
          </a:graphicData>
        </a:graphic>
      </p:graphicFrame>
    </p:spTree>
    <p:extLst>
      <p:ext uri="{BB962C8B-B14F-4D97-AF65-F5344CB8AC3E}">
        <p14:creationId xmlns:p14="http://schemas.microsoft.com/office/powerpoint/2010/main" val="387047638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4209527" cy="584767"/>
              <a:chOff x="5043488" y="475173"/>
              <a:chExt cx="4209527" cy="584767"/>
            </a:xfrm>
          </p:grpSpPr>
          <p:sp>
            <p:nvSpPr>
              <p:cNvPr id="7" name="矩形 3"/>
              <p:cNvSpPr/>
              <p:nvPr/>
            </p:nvSpPr>
            <p:spPr>
              <a:xfrm>
                <a:off x="5375047" y="475173"/>
                <a:ext cx="387796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需求优先级（部分）</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7" name="文本框 16">
            <a:extLst>
              <a:ext uri="{FF2B5EF4-FFF2-40B4-BE49-F238E27FC236}">
                <a16:creationId xmlns:a16="http://schemas.microsoft.com/office/drawing/2014/main" id="{D600B3EA-C4BF-434F-8D01-EFB133639040}"/>
              </a:ext>
            </a:extLst>
          </p:cNvPr>
          <p:cNvSpPr txBox="1"/>
          <p:nvPr/>
        </p:nvSpPr>
        <p:spPr>
          <a:xfrm>
            <a:off x="1660399" y="1326505"/>
            <a:ext cx="646331" cy="369332"/>
          </a:xfrm>
          <a:prstGeom prst="rect">
            <a:avLst/>
          </a:prstGeom>
          <a:noFill/>
        </p:spPr>
        <p:txBody>
          <a:bodyPr wrap="none" rtlCol="0">
            <a:spAutoFit/>
          </a:bodyPr>
          <a:lstStyle/>
          <a:p>
            <a:r>
              <a:rPr lang="zh-CN" altLang="en-US" dirty="0"/>
              <a:t>教师</a:t>
            </a:r>
          </a:p>
        </p:txBody>
      </p:sp>
      <p:sp>
        <p:nvSpPr>
          <p:cNvPr id="18" name="文本框 17">
            <a:extLst>
              <a:ext uri="{FF2B5EF4-FFF2-40B4-BE49-F238E27FC236}">
                <a16:creationId xmlns:a16="http://schemas.microsoft.com/office/drawing/2014/main" id="{47B3CB6F-AA6C-4B00-8734-34CE06B79992}"/>
              </a:ext>
            </a:extLst>
          </p:cNvPr>
          <p:cNvSpPr txBox="1"/>
          <p:nvPr/>
        </p:nvSpPr>
        <p:spPr>
          <a:xfrm>
            <a:off x="5550248" y="1357745"/>
            <a:ext cx="877163" cy="369332"/>
          </a:xfrm>
          <a:prstGeom prst="rect">
            <a:avLst/>
          </a:prstGeom>
          <a:noFill/>
        </p:spPr>
        <p:txBody>
          <a:bodyPr wrap="none" rtlCol="0">
            <a:spAutoFit/>
          </a:bodyPr>
          <a:lstStyle/>
          <a:p>
            <a:r>
              <a:rPr lang="zh-CN" altLang="en-US" dirty="0"/>
              <a:t>管理员</a:t>
            </a:r>
          </a:p>
        </p:txBody>
      </p:sp>
      <p:sp>
        <p:nvSpPr>
          <p:cNvPr id="19" name="文本框 18">
            <a:extLst>
              <a:ext uri="{FF2B5EF4-FFF2-40B4-BE49-F238E27FC236}">
                <a16:creationId xmlns:a16="http://schemas.microsoft.com/office/drawing/2014/main" id="{37D5AFAF-A83C-46CD-99E5-3B42A3220F61}"/>
              </a:ext>
            </a:extLst>
          </p:cNvPr>
          <p:cNvSpPr txBox="1"/>
          <p:nvPr/>
        </p:nvSpPr>
        <p:spPr>
          <a:xfrm>
            <a:off x="9787204" y="1326505"/>
            <a:ext cx="646331" cy="369332"/>
          </a:xfrm>
          <a:prstGeom prst="rect">
            <a:avLst/>
          </a:prstGeom>
          <a:noFill/>
        </p:spPr>
        <p:txBody>
          <a:bodyPr wrap="none" rtlCol="0">
            <a:spAutoFit/>
          </a:bodyPr>
          <a:lstStyle/>
          <a:p>
            <a:r>
              <a:rPr lang="zh-CN" altLang="en-US" dirty="0"/>
              <a:t>学生</a:t>
            </a:r>
          </a:p>
        </p:txBody>
      </p:sp>
      <p:pic>
        <p:nvPicPr>
          <p:cNvPr id="1026" name="Picture 2" descr="C:\Users\zucc\AppData\Local\Temp\WeChat Files\e4478b652cc27b342baafc801ad1d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407" y="1941176"/>
            <a:ext cx="3818847" cy="46741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zucc\AppData\Local\Temp\WeChat Files\4301f80011112a23d2dc164fa8f4ed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8" y="1941175"/>
            <a:ext cx="3718775" cy="46741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ucc\AppData\Local\Temp\WeChat Files\60b058c66b59bb7830c119b81deb8e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3102" y="1941176"/>
            <a:ext cx="4094536" cy="467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37793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2978421" cy="584767"/>
              <a:chOff x="5043488" y="475173"/>
              <a:chExt cx="2978421" cy="584767"/>
            </a:xfrm>
          </p:grpSpPr>
          <p:sp>
            <p:nvSpPr>
              <p:cNvPr id="7" name="矩形 3"/>
              <p:cNvSpPr/>
              <p:nvPr/>
            </p:nvSpPr>
            <p:spPr>
              <a:xfrm>
                <a:off x="6606154" y="475173"/>
                <a:ext cx="1415755"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用例图</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E3BE271F-FE6E-4A2D-8513-8863807AE3A3}"/>
              </a:ext>
            </a:extLst>
          </p:cNvPr>
          <p:cNvPicPr>
            <a:picLocks noChangeAspect="1"/>
          </p:cNvPicPr>
          <p:nvPr/>
        </p:nvPicPr>
        <p:blipFill>
          <a:blip r:embed="rId3"/>
          <a:stretch>
            <a:fillRect/>
          </a:stretch>
        </p:blipFill>
        <p:spPr>
          <a:xfrm>
            <a:off x="368636" y="1844181"/>
            <a:ext cx="3834716" cy="4072481"/>
          </a:xfrm>
          <a:prstGeom prst="rect">
            <a:avLst/>
          </a:prstGeom>
        </p:spPr>
      </p:pic>
      <p:pic>
        <p:nvPicPr>
          <p:cNvPr id="16" name="图片 15">
            <a:extLst>
              <a:ext uri="{FF2B5EF4-FFF2-40B4-BE49-F238E27FC236}">
                <a16:creationId xmlns:a16="http://schemas.microsoft.com/office/drawing/2014/main" id="{F0025018-670C-46A7-AFD0-8F10A30452A4}"/>
              </a:ext>
            </a:extLst>
          </p:cNvPr>
          <p:cNvPicPr>
            <a:picLocks noChangeAspect="1"/>
          </p:cNvPicPr>
          <p:nvPr/>
        </p:nvPicPr>
        <p:blipFill>
          <a:blip r:embed="rId4"/>
          <a:stretch>
            <a:fillRect/>
          </a:stretch>
        </p:blipFill>
        <p:spPr>
          <a:xfrm>
            <a:off x="4394102" y="2796649"/>
            <a:ext cx="800000" cy="1409524"/>
          </a:xfrm>
          <a:prstGeom prst="rect">
            <a:avLst/>
          </a:prstGeom>
        </p:spPr>
      </p:pic>
      <p:pic>
        <p:nvPicPr>
          <p:cNvPr id="20" name="图片 19">
            <a:extLst>
              <a:ext uri="{FF2B5EF4-FFF2-40B4-BE49-F238E27FC236}">
                <a16:creationId xmlns:a16="http://schemas.microsoft.com/office/drawing/2014/main" id="{D4D09D8A-91C2-4A04-8D83-AB90C40B9D35}"/>
              </a:ext>
            </a:extLst>
          </p:cNvPr>
          <p:cNvPicPr>
            <a:picLocks noChangeAspect="1"/>
          </p:cNvPicPr>
          <p:nvPr/>
        </p:nvPicPr>
        <p:blipFill>
          <a:blip r:embed="rId5"/>
          <a:stretch>
            <a:fillRect/>
          </a:stretch>
        </p:blipFill>
        <p:spPr>
          <a:xfrm>
            <a:off x="5332768" y="2320458"/>
            <a:ext cx="1371429" cy="2361905"/>
          </a:xfrm>
          <a:prstGeom prst="rect">
            <a:avLst/>
          </a:prstGeom>
        </p:spPr>
      </p:pic>
      <p:pic>
        <p:nvPicPr>
          <p:cNvPr id="14" name="图片 13">
            <a:extLst>
              <a:ext uri="{FF2B5EF4-FFF2-40B4-BE49-F238E27FC236}">
                <a16:creationId xmlns:a16="http://schemas.microsoft.com/office/drawing/2014/main" id="{36532C01-FF36-4EC4-9948-8384091CF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1199" y="1480006"/>
            <a:ext cx="4298052" cy="5089596"/>
          </a:xfrm>
          <a:prstGeom prst="rect">
            <a:avLst/>
          </a:prstGeom>
        </p:spPr>
      </p:pic>
      <p:sp>
        <p:nvSpPr>
          <p:cNvPr id="13" name="矩形 12">
            <a:extLst>
              <a:ext uri="{FF2B5EF4-FFF2-40B4-BE49-F238E27FC236}">
                <a16:creationId xmlns:a16="http://schemas.microsoft.com/office/drawing/2014/main" id="{E799FB88-017C-4E0D-BD4F-466B0B01547B}"/>
              </a:ext>
            </a:extLst>
          </p:cNvPr>
          <p:cNvSpPr/>
          <p:nvPr/>
        </p:nvSpPr>
        <p:spPr>
          <a:xfrm>
            <a:off x="1252315" y="1329313"/>
            <a:ext cx="6092825" cy="667427"/>
          </a:xfrm>
          <a:prstGeom prst="rect">
            <a:avLst/>
          </a:prstGeom>
        </p:spPr>
        <p:txBody>
          <a:bodyPr>
            <a:spAutoFit/>
          </a:bodyPr>
          <a:lstStyle/>
          <a:p>
            <a:pPr>
              <a:lnSpc>
                <a:spcPct val="107000"/>
              </a:lnSpc>
              <a:spcAft>
                <a:spcPts val="800"/>
              </a:spcAft>
            </a:pPr>
            <a:r>
              <a:rPr lang="zh-CN" altLang="zh-CN" dirty="0">
                <a:latin typeface="Calibri" panose="020F0502020204030204" pitchFamily="34" charset="0"/>
                <a:cs typeface="Times New Roman" panose="02020603050405020304" pitchFamily="18" charset="0"/>
              </a:rPr>
              <a:t>编码描述：</a:t>
            </a:r>
            <a:r>
              <a:rPr lang="en-US" altLang="zh-CN" dirty="0" err="1">
                <a:latin typeface="Calibri" panose="020F0502020204030204" pitchFamily="34" charset="0"/>
                <a:cs typeface="Times New Roman" panose="02020603050405020304" pitchFamily="18" charset="0"/>
              </a:rPr>
              <a:t>UCaxx</a:t>
            </a:r>
            <a:r>
              <a:rPr lang="zh-CN" altLang="zh-CN" dirty="0">
                <a:latin typeface="Calibri" panose="020F0502020204030204" pitchFamily="34" charset="0"/>
                <a:cs typeface="Times New Roman" panose="02020603050405020304" pitchFamily="18" charset="0"/>
              </a:rPr>
              <a:t>（游客），</a:t>
            </a:r>
            <a:r>
              <a:rPr lang="en-US" altLang="zh-CN" dirty="0" err="1">
                <a:latin typeface="Calibri" panose="020F0502020204030204" pitchFamily="34" charset="0"/>
                <a:cs typeface="Times New Roman" panose="02020603050405020304" pitchFamily="18" charset="0"/>
              </a:rPr>
              <a:t>UCbxx</a:t>
            </a:r>
            <a:r>
              <a:rPr lang="zh-CN" altLang="zh-CN" dirty="0">
                <a:latin typeface="Calibri" panose="020F0502020204030204" pitchFamily="34" charset="0"/>
                <a:cs typeface="Times New Roman" panose="02020603050405020304" pitchFamily="18" charset="0"/>
              </a:rPr>
              <a:t>（学生），</a:t>
            </a:r>
            <a:r>
              <a:rPr lang="en-US" altLang="zh-CN" dirty="0" err="1">
                <a:latin typeface="Calibri" panose="020F0502020204030204" pitchFamily="34" charset="0"/>
                <a:cs typeface="Times New Roman" panose="02020603050405020304" pitchFamily="18" charset="0"/>
              </a:rPr>
              <a:t>UCcxx</a:t>
            </a:r>
            <a:r>
              <a:rPr lang="zh-CN" altLang="zh-CN" dirty="0">
                <a:latin typeface="Calibri" panose="020F0502020204030204" pitchFamily="34" charset="0"/>
                <a:cs typeface="Times New Roman" panose="02020603050405020304" pitchFamily="18" charset="0"/>
              </a:rPr>
              <a:t>（教师），</a:t>
            </a:r>
            <a:r>
              <a:rPr lang="en-US" altLang="zh-CN" dirty="0" err="1">
                <a:latin typeface="Calibri" panose="020F0502020204030204" pitchFamily="34" charset="0"/>
                <a:cs typeface="Times New Roman" panose="02020603050405020304" pitchFamily="18" charset="0"/>
              </a:rPr>
              <a:t>UCdxx</a:t>
            </a:r>
            <a:r>
              <a:rPr lang="zh-CN" altLang="zh-CN" dirty="0">
                <a:latin typeface="Calibri" panose="020F0502020204030204" pitchFamily="34" charset="0"/>
                <a:cs typeface="Times New Roman" panose="02020603050405020304" pitchFamily="18" charset="0"/>
              </a:rPr>
              <a:t>（管理员）</a:t>
            </a:r>
          </a:p>
        </p:txBody>
      </p:sp>
    </p:spTree>
    <p:extLst>
      <p:ext uri="{BB962C8B-B14F-4D97-AF65-F5344CB8AC3E}">
        <p14:creationId xmlns:p14="http://schemas.microsoft.com/office/powerpoint/2010/main" val="114140229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9</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非功能需求</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70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3"/>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13342" y="18394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1</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8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cxnSp>
        <p:nvCxnSpPr>
          <p:cNvPr id="74" name="直接连接符 73"/>
          <p:cNvCxnSpPr/>
          <p:nvPr/>
        </p:nvCxnSpPr>
        <p:spPr>
          <a:xfrm>
            <a:off x="2369788" y="4383237"/>
            <a:ext cx="1456264" cy="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388790" cy="584767"/>
              <a:chOff x="5043488" y="475173"/>
              <a:chExt cx="3388790" cy="584767"/>
            </a:xfrm>
          </p:grpSpPr>
          <p:sp>
            <p:nvSpPr>
              <p:cNvPr id="7" name="矩形 3"/>
              <p:cNvSpPr/>
              <p:nvPr/>
            </p:nvSpPr>
            <p:spPr>
              <a:xfrm>
                <a:off x="6195786" y="475173"/>
                <a:ext cx="2236492"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非功能需求</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20" name="矩形 19">
            <a:extLst>
              <a:ext uri="{FF2B5EF4-FFF2-40B4-BE49-F238E27FC236}">
                <a16:creationId xmlns:a16="http://schemas.microsoft.com/office/drawing/2014/main" id="{E9D36BF0-4F01-4800-B7AB-3CD98303CE87}"/>
              </a:ext>
            </a:extLst>
          </p:cNvPr>
          <p:cNvSpPr/>
          <p:nvPr/>
        </p:nvSpPr>
        <p:spPr>
          <a:xfrm>
            <a:off x="2335212" y="1677306"/>
            <a:ext cx="7821758" cy="1323439"/>
          </a:xfrm>
          <a:prstGeom prst="rect">
            <a:avLst/>
          </a:prstGeom>
        </p:spPr>
        <p:txBody>
          <a:bodyPr wrap="square">
            <a:spAutoFit/>
          </a:bodyPr>
          <a:lstStyle/>
          <a:p>
            <a:pPr algn="just">
              <a:spcAft>
                <a:spcPts val="0"/>
              </a:spcAft>
            </a:pPr>
            <a:r>
              <a:rPr lang="zh-CN" altLang="en-US"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软件接口需求</a:t>
            </a:r>
            <a:endParaRPr lang="en-US" altLang="zh-CN"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服务器操作系统：</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Linux</a:t>
            </a:r>
          </a:p>
          <a:p>
            <a:pPr algn="just">
              <a:spcAft>
                <a:spcPts val="0"/>
              </a:spcAft>
            </a:pP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客户端操作系统：</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Windows 7/8/10</a:t>
            </a:r>
            <a:r>
              <a:rPr lang="zh-CN" altLang="en-US"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IOS</a:t>
            </a:r>
            <a:r>
              <a:rPr lang="zh-CN" altLang="en-US"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Android</a:t>
            </a:r>
            <a:endPar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客户端浏览器：</a:t>
            </a:r>
            <a:r>
              <a:rPr lang="en-US" altLang="zh-CN"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Internet Explorer</a:t>
            </a:r>
            <a:r>
              <a:rPr lang="zh-CN" altLang="en-US"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Firefox</a:t>
            </a:r>
            <a:r>
              <a:rPr lang="zh-CN" altLang="en-US"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Chrome</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8BACE85-96AA-4DDD-939C-E02F48B7D8A3}"/>
              </a:ext>
            </a:extLst>
          </p:cNvPr>
          <p:cNvSpPr/>
          <p:nvPr/>
        </p:nvSpPr>
        <p:spPr>
          <a:xfrm>
            <a:off x="2335212" y="2991570"/>
            <a:ext cx="3840164" cy="1631216"/>
          </a:xfrm>
          <a:prstGeom prst="rect">
            <a:avLst/>
          </a:prstGeom>
        </p:spPr>
        <p:txBody>
          <a:bodyPr wrap="square">
            <a:spAutoFit/>
          </a:bodyPr>
          <a:lstStyle/>
          <a:p>
            <a:pPr algn="just">
              <a:spcAft>
                <a:spcPts val="0"/>
              </a:spcAft>
            </a:pPr>
            <a:r>
              <a:rPr lang="zh-CN" altLang="en-US"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硬件接口需求</a:t>
            </a:r>
            <a:endParaRPr lang="en-US" altLang="zh-CN"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服务器硬件：</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核</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64GB</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内存</a:t>
            </a:r>
            <a:r>
              <a:rPr lang="zh-CN" altLang="en-US"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1PB</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机械硬盘</a:t>
            </a:r>
            <a:endPar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客户端硬件：苹果手机、安卓手机、</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机</a:t>
            </a:r>
          </a:p>
        </p:txBody>
      </p:sp>
      <p:sp>
        <p:nvSpPr>
          <p:cNvPr id="22" name="矩形 21">
            <a:extLst>
              <a:ext uri="{FF2B5EF4-FFF2-40B4-BE49-F238E27FC236}">
                <a16:creationId xmlns:a16="http://schemas.microsoft.com/office/drawing/2014/main" id="{055C52E2-76AE-4527-93DC-E6345FB93BD6}"/>
              </a:ext>
            </a:extLst>
          </p:cNvPr>
          <p:cNvSpPr/>
          <p:nvPr/>
        </p:nvSpPr>
        <p:spPr>
          <a:xfrm>
            <a:off x="6742216" y="3012227"/>
            <a:ext cx="3036784" cy="1015663"/>
          </a:xfrm>
          <a:prstGeom prst="rect">
            <a:avLst/>
          </a:prstGeom>
        </p:spPr>
        <p:txBody>
          <a:bodyPr wrap="square">
            <a:spAutoFit/>
          </a:bodyPr>
          <a:lstStyle/>
          <a:p>
            <a:pPr algn="just">
              <a:spcAft>
                <a:spcPts val="0"/>
              </a:spcAft>
            </a:pPr>
            <a:r>
              <a:rPr lang="zh-CN" altLang="en-US"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通信接口需求</a:t>
            </a:r>
            <a:endParaRPr lang="en-US" altLang="zh-CN"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网络环境</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4G</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无线网络、</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100M</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宽带</a:t>
            </a:r>
          </a:p>
        </p:txBody>
      </p:sp>
      <p:sp>
        <p:nvSpPr>
          <p:cNvPr id="6" name="文本框 5">
            <a:extLst>
              <a:ext uri="{FF2B5EF4-FFF2-40B4-BE49-F238E27FC236}">
                <a16:creationId xmlns:a16="http://schemas.microsoft.com/office/drawing/2014/main" id="{62302745-3225-4189-B3DD-E14A7601FF10}"/>
              </a:ext>
            </a:extLst>
          </p:cNvPr>
          <p:cNvSpPr txBox="1"/>
          <p:nvPr/>
        </p:nvSpPr>
        <p:spPr>
          <a:xfrm>
            <a:off x="2335212" y="4622786"/>
            <a:ext cx="8600431" cy="1118255"/>
          </a:xfrm>
          <a:prstGeom prst="rect">
            <a:avLst/>
          </a:prstGeom>
          <a:noFill/>
        </p:spPr>
        <p:txBody>
          <a:bodyPr wrap="none" rtlCol="0">
            <a:spAutoFit/>
          </a:bodyPr>
          <a:lstStyle/>
          <a:p>
            <a:r>
              <a:rPr lang="zh-CN" altLang="en-US"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易用性</a:t>
            </a:r>
            <a:endParaRPr lang="en-US" altLang="zh-CN" sz="2000" b="1"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spcAft>
                <a:spcPts val="800"/>
              </a:spcAft>
            </a:pP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能够容纳将近</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300</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个人对网站的访问，能够流畅的进行课程资料的下载。</a:t>
            </a:r>
          </a:p>
          <a:p>
            <a:pPr>
              <a:spcAft>
                <a:spcPts val="800"/>
              </a:spcAft>
            </a:pP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要求系统每天从早上</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点运行至晚上</a:t>
            </a:r>
            <a:r>
              <a:rPr lang="en-US"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solidFill>
                  <a:schemeClr val="bg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点</a:t>
            </a:r>
          </a:p>
        </p:txBody>
      </p:sp>
    </p:spTree>
    <p:extLst>
      <p:ext uri="{BB962C8B-B14F-4D97-AF65-F5344CB8AC3E}">
        <p14:creationId xmlns:p14="http://schemas.microsoft.com/office/powerpoint/2010/main" val="40247095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771582" y="1813627"/>
              <a:ext cx="755852" cy="689385"/>
            </a:xfrm>
            <a:prstGeom prst="rect">
              <a:avLst/>
            </a:prstGeom>
            <a:noFill/>
            <a:ln>
              <a:noFill/>
            </a:ln>
            <a:effectLst/>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10</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0" y="3810340"/>
            <a:ext cx="57204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测试用例，用户手册</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54835"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43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5" cy="584767"/>
              <a:chOff x="5043488" y="475173"/>
              <a:chExt cx="3183605" cy="584767"/>
            </a:xfrm>
          </p:grpSpPr>
          <p:sp>
            <p:nvSpPr>
              <p:cNvPr id="7" name="矩形 3"/>
              <p:cNvSpPr/>
              <p:nvPr/>
            </p:nvSpPr>
            <p:spPr>
              <a:xfrm>
                <a:off x="6400969"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测试用例</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F8D294B2-52A7-4383-B96C-D0236BAC7EEF}"/>
              </a:ext>
            </a:extLst>
          </p:cNvPr>
          <p:cNvPicPr>
            <a:picLocks noChangeAspect="1"/>
          </p:cNvPicPr>
          <p:nvPr/>
        </p:nvPicPr>
        <p:blipFill>
          <a:blip r:embed="rId3"/>
          <a:stretch>
            <a:fillRect/>
          </a:stretch>
        </p:blipFill>
        <p:spPr>
          <a:xfrm>
            <a:off x="1241424" y="1386091"/>
            <a:ext cx="4620000" cy="5406666"/>
          </a:xfrm>
          <a:prstGeom prst="rect">
            <a:avLst/>
          </a:prstGeom>
        </p:spPr>
      </p:pic>
      <p:pic>
        <p:nvPicPr>
          <p:cNvPr id="16" name="图片 15">
            <a:extLst>
              <a:ext uri="{FF2B5EF4-FFF2-40B4-BE49-F238E27FC236}">
                <a16:creationId xmlns:a16="http://schemas.microsoft.com/office/drawing/2014/main" id="{E9A9A6A3-8D02-4091-868F-9F905E5F9375}"/>
              </a:ext>
            </a:extLst>
          </p:cNvPr>
          <p:cNvPicPr>
            <a:picLocks noChangeAspect="1"/>
          </p:cNvPicPr>
          <p:nvPr/>
        </p:nvPicPr>
        <p:blipFill>
          <a:blip r:embed="rId4"/>
          <a:stretch>
            <a:fillRect/>
          </a:stretch>
        </p:blipFill>
        <p:spPr>
          <a:xfrm>
            <a:off x="7615095" y="1432875"/>
            <a:ext cx="2157143" cy="5371429"/>
          </a:xfrm>
          <a:prstGeom prst="rect">
            <a:avLst/>
          </a:prstGeom>
        </p:spPr>
      </p:pic>
      <p:sp>
        <p:nvSpPr>
          <p:cNvPr id="6" name="矩形 5">
            <a:extLst>
              <a:ext uri="{FF2B5EF4-FFF2-40B4-BE49-F238E27FC236}">
                <a16:creationId xmlns:a16="http://schemas.microsoft.com/office/drawing/2014/main" id="{DFDD93A2-2D44-479B-8CBB-9C032225E94F}"/>
              </a:ext>
            </a:extLst>
          </p:cNvPr>
          <p:cNvSpPr/>
          <p:nvPr/>
        </p:nvSpPr>
        <p:spPr>
          <a:xfrm>
            <a:off x="4033286" y="1386091"/>
            <a:ext cx="3438762"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黑盒测试用例标准：划分等价类</a:t>
            </a:r>
            <a:endParaRPr lang="zh-CN" altLang="en-US" dirty="0"/>
          </a:p>
        </p:txBody>
      </p:sp>
      <p:sp>
        <p:nvSpPr>
          <p:cNvPr id="12" name="矩形 11">
            <a:extLst>
              <a:ext uri="{FF2B5EF4-FFF2-40B4-BE49-F238E27FC236}">
                <a16:creationId xmlns:a16="http://schemas.microsoft.com/office/drawing/2014/main" id="{F3D0C557-95EA-43C0-B864-19E137A45738}"/>
              </a:ext>
            </a:extLst>
          </p:cNvPr>
          <p:cNvSpPr/>
          <p:nvPr/>
        </p:nvSpPr>
        <p:spPr>
          <a:xfrm>
            <a:off x="9818085" y="1432875"/>
            <a:ext cx="2519282" cy="1200329"/>
          </a:xfrm>
          <a:prstGeom prst="rect">
            <a:avLst/>
          </a:prstGeom>
        </p:spPr>
        <p:txBody>
          <a:bodyPr wrap="square">
            <a:spAutoFit/>
          </a:bodyPr>
          <a:lstStyle/>
          <a:p>
            <a:r>
              <a:rPr lang="zh-CN" altLang="en-US" dirty="0"/>
              <a:t>用例编号标准：</a:t>
            </a:r>
          </a:p>
          <a:p>
            <a:r>
              <a:rPr lang="en-US" altLang="zh-CN" dirty="0"/>
              <a:t>TCC-</a:t>
            </a:r>
            <a:r>
              <a:rPr lang="zh-CN" altLang="en-US" dirty="0"/>
              <a:t>游客，</a:t>
            </a:r>
            <a:r>
              <a:rPr lang="en-US" altLang="zh-CN" dirty="0"/>
              <a:t>TCM-</a:t>
            </a:r>
            <a:r>
              <a:rPr lang="zh-CN" altLang="en-US" dirty="0"/>
              <a:t>管理员</a:t>
            </a:r>
          </a:p>
          <a:p>
            <a:r>
              <a:rPr lang="en-US" altLang="zh-CN" dirty="0"/>
              <a:t>TCT-</a:t>
            </a:r>
            <a:r>
              <a:rPr lang="zh-CN" altLang="en-US" dirty="0"/>
              <a:t>教师，</a:t>
            </a:r>
            <a:r>
              <a:rPr lang="en-US" altLang="zh-CN" dirty="0"/>
              <a:t>TCS-</a:t>
            </a:r>
            <a:r>
              <a:rPr lang="zh-CN" altLang="en-US" dirty="0"/>
              <a:t>学生</a:t>
            </a:r>
            <a:endParaRPr lang="en-US" altLang="zh-CN" dirty="0"/>
          </a:p>
          <a:p>
            <a:endParaRPr lang="zh-CN" altLang="en-US" dirty="0"/>
          </a:p>
        </p:txBody>
      </p:sp>
    </p:spTree>
    <p:extLst>
      <p:ext uri="{BB962C8B-B14F-4D97-AF65-F5344CB8AC3E}">
        <p14:creationId xmlns:p14="http://schemas.microsoft.com/office/powerpoint/2010/main" val="27853055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08148"/>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5" cy="584767"/>
              <a:chOff x="5043488" y="475173"/>
              <a:chExt cx="3183605" cy="584767"/>
            </a:xfrm>
          </p:grpSpPr>
          <p:sp>
            <p:nvSpPr>
              <p:cNvPr id="7" name="矩形 3"/>
              <p:cNvSpPr/>
              <p:nvPr/>
            </p:nvSpPr>
            <p:spPr>
              <a:xfrm>
                <a:off x="6400969"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用户手册</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36C5E355-2B16-47D8-A50A-B287E77F6B7A}"/>
              </a:ext>
            </a:extLst>
          </p:cNvPr>
          <p:cNvPicPr>
            <a:picLocks noChangeAspect="1"/>
          </p:cNvPicPr>
          <p:nvPr/>
        </p:nvPicPr>
        <p:blipFill>
          <a:blip r:embed="rId3"/>
          <a:stretch>
            <a:fillRect/>
          </a:stretch>
        </p:blipFill>
        <p:spPr>
          <a:xfrm>
            <a:off x="2145656" y="1177210"/>
            <a:ext cx="1944572" cy="5091810"/>
          </a:xfrm>
          <a:prstGeom prst="rect">
            <a:avLst/>
          </a:prstGeom>
        </p:spPr>
      </p:pic>
      <p:pic>
        <p:nvPicPr>
          <p:cNvPr id="12" name="图片 11">
            <a:extLst>
              <a:ext uri="{FF2B5EF4-FFF2-40B4-BE49-F238E27FC236}">
                <a16:creationId xmlns:a16="http://schemas.microsoft.com/office/drawing/2014/main" id="{93C3FE7D-C1A5-4160-AAD5-4EAD28F6CA25}"/>
              </a:ext>
            </a:extLst>
          </p:cNvPr>
          <p:cNvPicPr>
            <a:picLocks noChangeAspect="1"/>
          </p:cNvPicPr>
          <p:nvPr/>
        </p:nvPicPr>
        <p:blipFill>
          <a:blip r:embed="rId4"/>
          <a:stretch>
            <a:fillRect/>
          </a:stretch>
        </p:blipFill>
        <p:spPr>
          <a:xfrm>
            <a:off x="7386957" y="1177210"/>
            <a:ext cx="4665715" cy="5619143"/>
          </a:xfrm>
          <a:prstGeom prst="rect">
            <a:avLst/>
          </a:prstGeom>
        </p:spPr>
      </p:pic>
      <p:pic>
        <p:nvPicPr>
          <p:cNvPr id="13" name="图片 12">
            <a:extLst>
              <a:ext uri="{FF2B5EF4-FFF2-40B4-BE49-F238E27FC236}">
                <a16:creationId xmlns:a16="http://schemas.microsoft.com/office/drawing/2014/main" id="{43FC0568-17ED-4F09-B1BE-F9E33D48B15B}"/>
              </a:ext>
            </a:extLst>
          </p:cNvPr>
          <p:cNvPicPr>
            <a:picLocks noChangeAspect="1"/>
          </p:cNvPicPr>
          <p:nvPr/>
        </p:nvPicPr>
        <p:blipFill>
          <a:blip r:embed="rId5"/>
          <a:stretch>
            <a:fillRect/>
          </a:stretch>
        </p:blipFill>
        <p:spPr>
          <a:xfrm>
            <a:off x="5378418" y="1177210"/>
            <a:ext cx="1736381" cy="5561334"/>
          </a:xfrm>
          <a:prstGeom prst="rect">
            <a:avLst/>
          </a:prstGeom>
        </p:spPr>
      </p:pic>
      <p:sp>
        <p:nvSpPr>
          <p:cNvPr id="14" name="文本框 13">
            <a:extLst>
              <a:ext uri="{FF2B5EF4-FFF2-40B4-BE49-F238E27FC236}">
                <a16:creationId xmlns:a16="http://schemas.microsoft.com/office/drawing/2014/main" id="{9355FEEA-7CD6-482C-A7F2-CEA2C29AD2B8}"/>
              </a:ext>
            </a:extLst>
          </p:cNvPr>
          <p:cNvSpPr txBox="1"/>
          <p:nvPr/>
        </p:nvSpPr>
        <p:spPr>
          <a:xfrm>
            <a:off x="1393939" y="1572685"/>
            <a:ext cx="554960" cy="369332"/>
          </a:xfrm>
          <a:prstGeom prst="rect">
            <a:avLst/>
          </a:prstGeom>
          <a:noFill/>
        </p:spPr>
        <p:txBody>
          <a:bodyPr wrap="none" rtlCol="0">
            <a:spAutoFit/>
          </a:bodyPr>
          <a:lstStyle/>
          <a:p>
            <a:r>
              <a:rPr lang="en-US" altLang="zh-CN" dirty="0"/>
              <a:t>APP</a:t>
            </a:r>
            <a:endParaRPr lang="zh-CN" altLang="en-US" dirty="0"/>
          </a:p>
        </p:txBody>
      </p:sp>
      <p:sp>
        <p:nvSpPr>
          <p:cNvPr id="15" name="文本框 14">
            <a:extLst>
              <a:ext uri="{FF2B5EF4-FFF2-40B4-BE49-F238E27FC236}">
                <a16:creationId xmlns:a16="http://schemas.microsoft.com/office/drawing/2014/main" id="{8977D7F7-B84E-4DED-A54F-46F959D89981}"/>
              </a:ext>
            </a:extLst>
          </p:cNvPr>
          <p:cNvSpPr txBox="1"/>
          <p:nvPr/>
        </p:nvSpPr>
        <p:spPr>
          <a:xfrm>
            <a:off x="4666097" y="1572685"/>
            <a:ext cx="646331" cy="369332"/>
          </a:xfrm>
          <a:prstGeom prst="rect">
            <a:avLst/>
          </a:prstGeom>
          <a:noFill/>
        </p:spPr>
        <p:txBody>
          <a:bodyPr wrap="none" rtlCol="0">
            <a:spAutoFit/>
          </a:bodyPr>
          <a:lstStyle/>
          <a:p>
            <a:r>
              <a:rPr lang="zh-CN" altLang="en-US" dirty="0"/>
              <a:t>网页</a:t>
            </a:r>
          </a:p>
        </p:txBody>
      </p:sp>
    </p:spTree>
    <p:extLst>
      <p:ext uri="{BB962C8B-B14F-4D97-AF65-F5344CB8AC3E}">
        <p14:creationId xmlns:p14="http://schemas.microsoft.com/office/powerpoint/2010/main" val="6069183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771582" y="1813627"/>
              <a:ext cx="755852" cy="689385"/>
            </a:xfrm>
            <a:prstGeom prst="rect">
              <a:avLst/>
            </a:prstGeom>
            <a:noFill/>
            <a:ln>
              <a:noFill/>
            </a:ln>
            <a:effectLst/>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11</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269744" y="3810340"/>
            <a:ext cx="57204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其他</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54835"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28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5" cy="584767"/>
              <a:chOff x="5043488" y="475173"/>
              <a:chExt cx="3183605" cy="584767"/>
            </a:xfrm>
          </p:grpSpPr>
          <p:sp>
            <p:nvSpPr>
              <p:cNvPr id="7" name="矩形 3"/>
              <p:cNvSpPr/>
              <p:nvPr/>
            </p:nvSpPr>
            <p:spPr>
              <a:xfrm>
                <a:off x="6400969"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内部审查</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0E767B2F-7071-4213-B78A-8BF8A641F645}"/>
              </a:ext>
            </a:extLst>
          </p:cNvPr>
          <p:cNvPicPr>
            <a:picLocks noChangeAspect="1"/>
          </p:cNvPicPr>
          <p:nvPr/>
        </p:nvPicPr>
        <p:blipFill>
          <a:blip r:embed="rId3"/>
          <a:stretch>
            <a:fillRect/>
          </a:stretch>
        </p:blipFill>
        <p:spPr>
          <a:xfrm>
            <a:off x="4630631" y="1234166"/>
            <a:ext cx="3536762" cy="5623619"/>
          </a:xfrm>
          <a:prstGeom prst="rect">
            <a:avLst/>
          </a:prstGeom>
        </p:spPr>
      </p:pic>
    </p:spTree>
    <p:extLst>
      <p:ext uri="{BB962C8B-B14F-4D97-AF65-F5344CB8AC3E}">
        <p14:creationId xmlns:p14="http://schemas.microsoft.com/office/powerpoint/2010/main" val="355212765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183605" cy="584767"/>
              <a:chOff x="5043488" y="475173"/>
              <a:chExt cx="3183605" cy="584767"/>
            </a:xfrm>
          </p:grpSpPr>
          <p:sp>
            <p:nvSpPr>
              <p:cNvPr id="7" name="矩形 3"/>
              <p:cNvSpPr/>
              <p:nvPr/>
            </p:nvSpPr>
            <p:spPr>
              <a:xfrm>
                <a:off x="6400969" y="475173"/>
                <a:ext cx="18261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参考文献</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6" name="矩形 15">
            <a:extLst>
              <a:ext uri="{FF2B5EF4-FFF2-40B4-BE49-F238E27FC236}">
                <a16:creationId xmlns:a16="http://schemas.microsoft.com/office/drawing/2014/main" id="{824F167E-7E73-4441-9CCE-F9B365518BA4}"/>
              </a:ext>
            </a:extLst>
          </p:cNvPr>
          <p:cNvSpPr/>
          <p:nvPr/>
        </p:nvSpPr>
        <p:spPr>
          <a:xfrm>
            <a:off x="1717040" y="1965960"/>
            <a:ext cx="9631680" cy="3731278"/>
          </a:xfrm>
          <a:prstGeom prst="rect">
            <a:avLst/>
          </a:prstGeom>
        </p:spPr>
        <p:txBody>
          <a:bodyPr wrap="square">
            <a:spAutoFit/>
          </a:bodyPr>
          <a:lstStyle/>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《软件需求（第三版）》清华大学出版社</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作者：</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Karl </a:t>
            </a:r>
            <a:r>
              <a:rPr lang="en-US" altLang="zh-CN" sz="20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Wiegers</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Joy Beatty</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国际书码号：</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ISBN 978-7-302-42682-0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出版时间：</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2016.3</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IT</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项目管理（第</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版）》机械工业出版社</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作者：</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Kathy Schwalbe </a:t>
            </a:r>
          </a:p>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国际书码号：</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ISBN 978-7-111-58233-5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出版时间：</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2017.10</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3.PRD2018-G19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需求工程计划</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V0.8</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4.PRD2018-G19 </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愿景与范围文档</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需求规格说明书模板</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6.C2-PRD-</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项目描述</a:t>
            </a:r>
          </a:p>
        </p:txBody>
      </p:sp>
    </p:spTree>
    <p:extLst>
      <p:ext uri="{BB962C8B-B14F-4D97-AF65-F5344CB8AC3E}">
        <p14:creationId xmlns:p14="http://schemas.microsoft.com/office/powerpoint/2010/main" val="90700198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31303"/>
            <a:ext cx="7519988" cy="759009"/>
            <a:chOff x="2320698" y="560331"/>
            <a:chExt cx="7519988" cy="759009"/>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60331"/>
              <a:ext cx="2296121" cy="538601"/>
              <a:chOff x="5043488" y="515938"/>
              <a:chExt cx="2296121" cy="538601"/>
            </a:xfrm>
          </p:grpSpPr>
          <p:sp>
            <p:nvSpPr>
              <p:cNvPr id="7" name="矩形 3"/>
              <p:cNvSpPr/>
              <p:nvPr/>
            </p:nvSpPr>
            <p:spPr>
              <a:xfrm>
                <a:off x="5667375" y="515938"/>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小组分工</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12" name="椭圆 11"/>
          <p:cNvSpPr/>
          <p:nvPr/>
        </p:nvSpPr>
        <p:spPr>
          <a:xfrm>
            <a:off x="9840996" y="2346996"/>
            <a:ext cx="2164977" cy="21649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r>
              <a:rPr lang="zh-CN" altLang="en-US" dirty="0"/>
              <a:t>胡锦波</a:t>
            </a:r>
          </a:p>
        </p:txBody>
      </p:sp>
      <p:sp>
        <p:nvSpPr>
          <p:cNvPr id="13" name="椭圆 12"/>
          <p:cNvSpPr/>
          <p:nvPr/>
        </p:nvSpPr>
        <p:spPr>
          <a:xfrm>
            <a:off x="2754807" y="2346995"/>
            <a:ext cx="2164977" cy="216497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115513" y="2346996"/>
            <a:ext cx="2164977" cy="21649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80664" y="2347630"/>
            <a:ext cx="2164977" cy="21649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31"/>
          <p:cNvSpPr txBox="1"/>
          <p:nvPr/>
        </p:nvSpPr>
        <p:spPr>
          <a:xfrm>
            <a:off x="3231751" y="2751892"/>
            <a:ext cx="1210310" cy="645160"/>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87%</a:t>
            </a:r>
          </a:p>
        </p:txBody>
      </p:sp>
      <p:sp>
        <p:nvSpPr>
          <p:cNvPr id="31" name="文本框 32"/>
          <p:cNvSpPr txBox="1"/>
          <p:nvPr/>
        </p:nvSpPr>
        <p:spPr>
          <a:xfrm>
            <a:off x="5773425" y="2752000"/>
            <a:ext cx="1039067" cy="646331"/>
          </a:xfrm>
          <a:prstGeom prst="rect">
            <a:avLst/>
          </a:prstGeom>
          <a:noFill/>
          <a:effectLst/>
        </p:spPr>
        <p:txBody>
          <a:bodyPr wrap="none" rtlCol="0">
            <a:spAutoFit/>
          </a:bodyPr>
          <a:lstStyle/>
          <a:p>
            <a:r>
              <a:rPr lang="en-US" altLang="zh-CN" sz="3600" b="1" dirty="0">
                <a:solidFill>
                  <a:schemeClr val="bg1"/>
                </a:solidFill>
              </a:rPr>
              <a:t>90</a:t>
            </a:r>
            <a:r>
              <a:rPr lang="en-US" altLang="zh-CN" sz="3600" b="1" dirty="0">
                <a:solidFill>
                  <a:srgbClr val="FEFEFE"/>
                </a:solidFill>
                <a:latin typeface="方正姚体" panose="02010601030101010101" pitchFamily="2" charset="-122"/>
              </a:rPr>
              <a:t>%</a:t>
            </a:r>
          </a:p>
        </p:txBody>
      </p:sp>
      <p:sp>
        <p:nvSpPr>
          <p:cNvPr id="32" name="文本框 33"/>
          <p:cNvSpPr txBox="1"/>
          <p:nvPr/>
        </p:nvSpPr>
        <p:spPr>
          <a:xfrm>
            <a:off x="7957962" y="2752000"/>
            <a:ext cx="987771" cy="646331"/>
          </a:xfrm>
          <a:prstGeom prst="rect">
            <a:avLst/>
          </a:prstGeom>
          <a:noFill/>
          <a:effectLst/>
        </p:spPr>
        <p:txBody>
          <a:bodyPr wrap="none" rtlCol="0">
            <a:spAutoFit/>
          </a:bodyPr>
          <a:lstStyle/>
          <a:p>
            <a:r>
              <a:rPr lang="en-US" altLang="zh-CN" sz="3200" b="1" dirty="0">
                <a:solidFill>
                  <a:schemeClr val="bg1"/>
                </a:solidFill>
              </a:rPr>
              <a:t>89</a:t>
            </a:r>
            <a:r>
              <a:rPr lang="en-US" altLang="zh-CN" sz="3600" b="1" dirty="0">
                <a:solidFill>
                  <a:srgbClr val="FEFEFE"/>
                </a:solidFill>
                <a:latin typeface="方正姚体" panose="02010601030101010101" pitchFamily="2" charset="-122"/>
              </a:rPr>
              <a:t>%</a:t>
            </a:r>
          </a:p>
        </p:txBody>
      </p:sp>
      <p:sp>
        <p:nvSpPr>
          <p:cNvPr id="33" name="文本框 34"/>
          <p:cNvSpPr txBox="1"/>
          <p:nvPr/>
        </p:nvSpPr>
        <p:spPr>
          <a:xfrm>
            <a:off x="1203377" y="3845783"/>
            <a:ext cx="872490" cy="368300"/>
          </a:xfrm>
          <a:prstGeom prst="rect">
            <a:avLst/>
          </a:prstGeom>
          <a:noFill/>
          <a:effectLst/>
        </p:spPr>
        <p:txBody>
          <a:bodyPr wrap="none" rtlCol="0">
            <a:spAutoFit/>
          </a:bodyPr>
          <a:lstStyle/>
          <a:p>
            <a:r>
              <a:rPr lang="zh-CN" altLang="en-US" b="1" dirty="0">
                <a:solidFill>
                  <a:srgbClr val="FEFEFE"/>
                </a:solidFill>
                <a:latin typeface="微软雅黑" panose="020B0503020204020204" pitchFamily="34" charset="-122"/>
                <a:ea typeface="微软雅黑" panose="020B0503020204020204" pitchFamily="34" charset="-122"/>
              </a:rPr>
              <a:t>李梦雷</a:t>
            </a:r>
          </a:p>
        </p:txBody>
      </p:sp>
      <p:sp>
        <p:nvSpPr>
          <p:cNvPr id="34" name="文本框 35"/>
          <p:cNvSpPr txBox="1"/>
          <p:nvPr/>
        </p:nvSpPr>
        <p:spPr>
          <a:xfrm>
            <a:off x="3400342" y="3703543"/>
            <a:ext cx="872490" cy="368300"/>
          </a:xfrm>
          <a:prstGeom prst="rect">
            <a:avLst/>
          </a:prstGeom>
          <a:noFill/>
          <a:effectLst/>
        </p:spPr>
        <p:txBody>
          <a:bodyPr wrap="none" rtlCol="0">
            <a:spAutoFit/>
          </a:bodyPr>
          <a:lstStyle/>
          <a:p>
            <a:r>
              <a:rPr lang="zh-CN" altLang="en-US" b="1" dirty="0">
                <a:solidFill>
                  <a:srgbClr val="FEFEFE"/>
                </a:solidFill>
                <a:latin typeface="方正姚体" panose="02010601030101010101" pitchFamily="2" charset="-122"/>
              </a:rPr>
              <a:t>彭慧铭</a:t>
            </a:r>
          </a:p>
        </p:txBody>
      </p:sp>
      <p:sp>
        <p:nvSpPr>
          <p:cNvPr id="35" name="文本框 36"/>
          <p:cNvSpPr txBox="1"/>
          <p:nvPr/>
        </p:nvSpPr>
        <p:spPr>
          <a:xfrm>
            <a:off x="5838225" y="3734658"/>
            <a:ext cx="720090" cy="306705"/>
          </a:xfrm>
          <a:prstGeom prst="rect">
            <a:avLst/>
          </a:prstGeom>
          <a:noFill/>
          <a:effectLst/>
        </p:spPr>
        <p:txBody>
          <a:bodyPr wrap="none" rtlCol="0">
            <a:spAutoFit/>
          </a:bodyPr>
          <a:lstStyle/>
          <a:p>
            <a:r>
              <a:rPr lang="zh-CN" altLang="en-US" sz="1400" b="1" dirty="0">
                <a:solidFill>
                  <a:srgbClr val="FEFEFE"/>
                </a:solidFill>
                <a:latin typeface="方正姚体" panose="02010601030101010101" pitchFamily="2" charset="-122"/>
              </a:rPr>
              <a:t>李逸欢</a:t>
            </a:r>
          </a:p>
        </p:txBody>
      </p:sp>
      <p:sp>
        <p:nvSpPr>
          <p:cNvPr id="36" name="文本框 37"/>
          <p:cNvSpPr txBox="1"/>
          <p:nvPr/>
        </p:nvSpPr>
        <p:spPr>
          <a:xfrm>
            <a:off x="8274566" y="3703543"/>
            <a:ext cx="642620" cy="368300"/>
          </a:xfrm>
          <a:prstGeom prst="rect">
            <a:avLst/>
          </a:prstGeom>
          <a:noFill/>
          <a:effectLst/>
        </p:spPr>
        <p:txBody>
          <a:bodyPr wrap="none" rtlCol="0">
            <a:spAutoFit/>
          </a:bodyPr>
          <a:lstStyle/>
          <a:p>
            <a:r>
              <a:rPr lang="zh-CN" altLang="en-US" b="1" dirty="0">
                <a:solidFill>
                  <a:srgbClr val="FEFEFE"/>
                </a:solidFill>
                <a:latin typeface="方正姚体" panose="02010601030101010101" pitchFamily="2" charset="-122"/>
              </a:rPr>
              <a:t>林鑫</a:t>
            </a:r>
          </a:p>
        </p:txBody>
      </p:sp>
      <p:sp>
        <p:nvSpPr>
          <p:cNvPr id="37" name="文本框 38"/>
          <p:cNvSpPr txBox="1"/>
          <p:nvPr/>
        </p:nvSpPr>
        <p:spPr>
          <a:xfrm>
            <a:off x="380244" y="4662706"/>
            <a:ext cx="2348720" cy="1815882"/>
          </a:xfrm>
          <a:prstGeom prst="rect">
            <a:avLst/>
          </a:prstGeom>
          <a:noFill/>
          <a:effectLst/>
        </p:spPr>
        <p:txBody>
          <a:bodyPr wrap="none" rtlCol="0">
            <a:spAutoFit/>
          </a:bodyPr>
          <a:lstStyle/>
          <a:p>
            <a:r>
              <a:rPr lang="en-US" altLang="zh-CN" sz="2800" dirty="0">
                <a:solidFill>
                  <a:schemeClr val="bg1">
                    <a:lumMod val="50000"/>
                  </a:schemeClr>
                </a:solidFill>
                <a:latin typeface="微软雅黑" panose="020B0503020204020204" pitchFamily="34" charset="-122"/>
                <a:ea typeface="微软雅黑" panose="020B0503020204020204" pitchFamily="34" charset="-122"/>
              </a:rPr>
              <a:t>SRS</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文档</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用户手册</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整合文字编写</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文本框 39"/>
          <p:cNvSpPr txBox="1"/>
          <p:nvPr/>
        </p:nvSpPr>
        <p:spPr>
          <a:xfrm>
            <a:off x="3026108" y="4378334"/>
            <a:ext cx="1620957" cy="2431435"/>
          </a:xfrm>
          <a:prstGeom prst="rect">
            <a:avLst/>
          </a:prstGeom>
          <a:noFill/>
          <a:effectLst/>
        </p:spPr>
        <p:txBody>
          <a:bodyPr wrap="none" rtlCol="0">
            <a:spAutoFit/>
          </a:bodyPr>
          <a:lstStyle/>
          <a:p>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制作</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PPT</a:t>
            </a:r>
          </a:p>
          <a:p>
            <a:r>
              <a:rPr lang="en-US" altLang="zh-CN" sz="2800" dirty="0">
                <a:solidFill>
                  <a:schemeClr val="bg1">
                    <a:lumMod val="50000"/>
                  </a:schemeClr>
                </a:solidFill>
                <a:latin typeface="微软雅黑" panose="020B0503020204020204" pitchFamily="34" charset="-122"/>
                <a:ea typeface="微软雅黑" panose="020B0503020204020204" pitchFamily="34" charset="-122"/>
              </a:rPr>
              <a:t>SRS</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文档</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用例图</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对话框图</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测试用例</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40"/>
          <p:cNvSpPr txBox="1"/>
          <p:nvPr/>
        </p:nvSpPr>
        <p:spPr>
          <a:xfrm>
            <a:off x="5230048" y="5025123"/>
            <a:ext cx="1980029" cy="523220"/>
          </a:xfrm>
          <a:prstGeom prst="rect">
            <a:avLst/>
          </a:prstGeom>
          <a:noFill/>
          <a:effectLst/>
        </p:spPr>
        <p:txBody>
          <a:bodyPr wrap="none" rtlCol="0">
            <a:spAutoFit/>
          </a:bodyPr>
          <a:lstStyle/>
          <a:p>
            <a:r>
              <a:rPr lang="zh-CN" altLang="en-US" sz="2800" dirty="0">
                <a:solidFill>
                  <a:schemeClr val="bg1">
                    <a:lumMod val="50000"/>
                  </a:schemeClr>
                </a:solidFill>
                <a:latin typeface="微软雅黑" panose="020B0503020204020204" pitchFamily="34" charset="-122"/>
                <a:ea typeface="微软雅黑" panose="020B0503020204020204" pitchFamily="34" charset="-122"/>
              </a:rPr>
              <a:t>网页端原型</a:t>
            </a:r>
          </a:p>
        </p:txBody>
      </p:sp>
      <p:sp>
        <p:nvSpPr>
          <p:cNvPr id="4" name="椭圆 3"/>
          <p:cNvSpPr/>
          <p:nvPr/>
        </p:nvSpPr>
        <p:spPr>
          <a:xfrm>
            <a:off x="288056" y="2347631"/>
            <a:ext cx="2164977" cy="21649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41"/>
          <p:cNvSpPr txBox="1"/>
          <p:nvPr/>
        </p:nvSpPr>
        <p:spPr>
          <a:xfrm>
            <a:off x="7787294" y="5025123"/>
            <a:ext cx="1954381" cy="523220"/>
          </a:xfrm>
          <a:prstGeom prst="rect">
            <a:avLst/>
          </a:prstGeom>
          <a:noFill/>
          <a:effectLst/>
        </p:spPr>
        <p:txBody>
          <a:bodyPr wrap="none" rtlCol="0">
            <a:spAutoFit/>
          </a:bodyPr>
          <a:lstStyle/>
          <a:p>
            <a:r>
              <a:rPr lang="en-US" altLang="zh-CN" sz="2800" dirty="0">
                <a:solidFill>
                  <a:schemeClr val="bg1">
                    <a:lumMod val="50000"/>
                  </a:schemeClr>
                </a:solidFill>
                <a:latin typeface="微软雅黑" panose="020B0503020204020204" pitchFamily="34" charset="-122"/>
                <a:ea typeface="微软雅黑" panose="020B0503020204020204" pitchFamily="34" charset="-122"/>
              </a:rPr>
              <a:t>APP</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端原型</a:t>
            </a:r>
          </a:p>
        </p:txBody>
      </p:sp>
      <p:sp>
        <p:nvSpPr>
          <p:cNvPr id="5" name="文本框 33"/>
          <p:cNvSpPr txBox="1"/>
          <p:nvPr/>
        </p:nvSpPr>
        <p:spPr>
          <a:xfrm>
            <a:off x="10318892" y="2752000"/>
            <a:ext cx="1210310" cy="645160"/>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88%</a:t>
            </a:r>
          </a:p>
        </p:txBody>
      </p:sp>
      <p:sp>
        <p:nvSpPr>
          <p:cNvPr id="6" name="文本框 33"/>
          <p:cNvSpPr txBox="1"/>
          <p:nvPr/>
        </p:nvSpPr>
        <p:spPr>
          <a:xfrm>
            <a:off x="643397" y="2752000"/>
            <a:ext cx="1221809"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85%</a:t>
            </a:r>
          </a:p>
        </p:txBody>
      </p:sp>
      <p:sp>
        <p:nvSpPr>
          <p:cNvPr id="16" name="文本框 35"/>
          <p:cNvSpPr txBox="1"/>
          <p:nvPr/>
        </p:nvSpPr>
        <p:spPr>
          <a:xfrm>
            <a:off x="934002" y="3734658"/>
            <a:ext cx="872490" cy="368300"/>
          </a:xfrm>
          <a:prstGeom prst="rect">
            <a:avLst/>
          </a:prstGeom>
          <a:noFill/>
          <a:effectLst/>
        </p:spPr>
        <p:txBody>
          <a:bodyPr wrap="none" rtlCol="0">
            <a:spAutoFit/>
          </a:bodyPr>
          <a:lstStyle/>
          <a:p>
            <a:r>
              <a:rPr lang="zh-CN" altLang="en-US" b="1" dirty="0">
                <a:solidFill>
                  <a:srgbClr val="FEFEFE"/>
                </a:solidFill>
                <a:latin typeface="方正姚体" panose="02010601030101010101" pitchFamily="2" charset="-122"/>
              </a:rPr>
              <a:t>李梦雷</a:t>
            </a:r>
          </a:p>
        </p:txBody>
      </p:sp>
      <p:sp>
        <p:nvSpPr>
          <p:cNvPr id="18" name="文本框 41"/>
          <p:cNvSpPr txBox="1"/>
          <p:nvPr/>
        </p:nvSpPr>
        <p:spPr>
          <a:xfrm>
            <a:off x="10189212" y="4662706"/>
            <a:ext cx="1620957" cy="1815882"/>
          </a:xfrm>
          <a:prstGeom prst="rect">
            <a:avLst/>
          </a:prstGeom>
          <a:noFill/>
          <a:effectLst/>
        </p:spPr>
        <p:txBody>
          <a:bodyPr wrap="none" rtlCol="0">
            <a:spAutoFit/>
          </a:bodyPr>
          <a:lstStyle/>
          <a:p>
            <a:r>
              <a:rPr lang="en-US" altLang="zh-CN" sz="2800" dirty="0">
                <a:solidFill>
                  <a:schemeClr val="bg1">
                    <a:lumMod val="50000"/>
                  </a:schemeClr>
                </a:solidFill>
                <a:latin typeface="微软雅黑" panose="020B0503020204020204" pitchFamily="34" charset="-122"/>
                <a:ea typeface="微软雅黑" panose="020B0503020204020204" pitchFamily="34" charset="-122"/>
              </a:rPr>
              <a:t>SRS</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文档</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用例需求</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对话框图</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顺序图</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anim calcmode="lin" valueType="num">
                                      <p:cBhvr>
                                        <p:cTn id="14" dur="250" fill="hold"/>
                                        <p:tgtEl>
                                          <p:spTgt spid="12"/>
                                        </p:tgtEl>
                                        <p:attrNameLst>
                                          <p:attrName>ppt_x</p:attrName>
                                        </p:attrNameLst>
                                      </p:cBhvr>
                                      <p:tavLst>
                                        <p:tav tm="0">
                                          <p:val>
                                            <p:strVal val="#ppt_x"/>
                                          </p:val>
                                        </p:tav>
                                        <p:tav tm="100000">
                                          <p:val>
                                            <p:strVal val="#ppt_x"/>
                                          </p:val>
                                        </p:tav>
                                      </p:tavLst>
                                    </p:anim>
                                    <p:anim calcmode="lin" valueType="num">
                                      <p:cBhvr>
                                        <p:cTn id="15" dur="2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anim calcmode="lin" valueType="num">
                                      <p:cBhvr>
                                        <p:cTn id="20" dur="250" fill="hold"/>
                                        <p:tgtEl>
                                          <p:spTgt spid="13"/>
                                        </p:tgtEl>
                                        <p:attrNameLst>
                                          <p:attrName>ppt_x</p:attrName>
                                        </p:attrNameLst>
                                      </p:cBhvr>
                                      <p:tavLst>
                                        <p:tav tm="0">
                                          <p:val>
                                            <p:strVal val="#ppt_x"/>
                                          </p:val>
                                        </p:tav>
                                        <p:tav tm="100000">
                                          <p:val>
                                            <p:strVal val="#ppt_x"/>
                                          </p:val>
                                        </p:tav>
                                      </p:tavLst>
                                    </p:anim>
                                    <p:anim calcmode="lin" valueType="num">
                                      <p:cBhvr>
                                        <p:cTn id="21" dur="25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50"/>
                                        <p:tgtEl>
                                          <p:spTgt spid="14"/>
                                        </p:tgtEl>
                                      </p:cBhvr>
                                    </p:animEffect>
                                    <p:anim calcmode="lin" valueType="num">
                                      <p:cBhvr>
                                        <p:cTn id="26" dur="250" fill="hold"/>
                                        <p:tgtEl>
                                          <p:spTgt spid="14"/>
                                        </p:tgtEl>
                                        <p:attrNameLst>
                                          <p:attrName>ppt_x</p:attrName>
                                        </p:attrNameLst>
                                      </p:cBhvr>
                                      <p:tavLst>
                                        <p:tav tm="0">
                                          <p:val>
                                            <p:strVal val="#ppt_x"/>
                                          </p:val>
                                        </p:tav>
                                        <p:tav tm="100000">
                                          <p:val>
                                            <p:strVal val="#ppt_x"/>
                                          </p:val>
                                        </p:tav>
                                      </p:tavLst>
                                    </p:anim>
                                    <p:anim calcmode="lin" valueType="num">
                                      <p:cBhvr>
                                        <p:cTn id="27" dur="25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anim calcmode="lin" valueType="num">
                                      <p:cBhvr>
                                        <p:cTn id="32" dur="250" fill="hold"/>
                                        <p:tgtEl>
                                          <p:spTgt spid="15"/>
                                        </p:tgtEl>
                                        <p:attrNameLst>
                                          <p:attrName>ppt_x</p:attrName>
                                        </p:attrNameLst>
                                      </p:cBhvr>
                                      <p:tavLst>
                                        <p:tav tm="0">
                                          <p:val>
                                            <p:strVal val="#ppt_x"/>
                                          </p:val>
                                        </p:tav>
                                        <p:tav tm="100000">
                                          <p:val>
                                            <p:strVal val="#ppt_x"/>
                                          </p:val>
                                        </p:tav>
                                      </p:tavLst>
                                    </p:anim>
                                    <p:anim calcmode="lin" valueType="num">
                                      <p:cBhvr>
                                        <p:cTn id="33" dur="25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250"/>
                                        <p:tgtEl>
                                          <p:spTgt spid="30"/>
                                        </p:tgtEl>
                                      </p:cBhvr>
                                    </p:animEffect>
                                    <p:anim calcmode="lin" valueType="num">
                                      <p:cBhvr>
                                        <p:cTn id="38" dur="250" fill="hold"/>
                                        <p:tgtEl>
                                          <p:spTgt spid="30"/>
                                        </p:tgtEl>
                                        <p:attrNameLst>
                                          <p:attrName>ppt_x</p:attrName>
                                        </p:attrNameLst>
                                      </p:cBhvr>
                                      <p:tavLst>
                                        <p:tav tm="0">
                                          <p:val>
                                            <p:strVal val="#ppt_x"/>
                                          </p:val>
                                        </p:tav>
                                        <p:tav tm="100000">
                                          <p:val>
                                            <p:strVal val="#ppt_x"/>
                                          </p:val>
                                        </p:tav>
                                      </p:tavLst>
                                    </p:anim>
                                    <p:anim calcmode="lin" valueType="num">
                                      <p:cBhvr>
                                        <p:cTn id="39" dur="250" fill="hold"/>
                                        <p:tgtEl>
                                          <p:spTgt spid="3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anim calcmode="lin" valueType="num">
                                      <p:cBhvr>
                                        <p:cTn id="44" dur="250" fill="hold"/>
                                        <p:tgtEl>
                                          <p:spTgt spid="31"/>
                                        </p:tgtEl>
                                        <p:attrNameLst>
                                          <p:attrName>ppt_x</p:attrName>
                                        </p:attrNameLst>
                                      </p:cBhvr>
                                      <p:tavLst>
                                        <p:tav tm="0">
                                          <p:val>
                                            <p:strVal val="#ppt_x"/>
                                          </p:val>
                                        </p:tav>
                                        <p:tav tm="100000">
                                          <p:val>
                                            <p:strVal val="#ppt_x"/>
                                          </p:val>
                                        </p:tav>
                                      </p:tavLst>
                                    </p:anim>
                                    <p:anim calcmode="lin" valueType="num">
                                      <p:cBhvr>
                                        <p:cTn id="45" dur="25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50"/>
                                        <p:tgtEl>
                                          <p:spTgt spid="32"/>
                                        </p:tgtEl>
                                      </p:cBhvr>
                                    </p:animEffect>
                                    <p:anim calcmode="lin" valueType="num">
                                      <p:cBhvr>
                                        <p:cTn id="50" dur="250" fill="hold"/>
                                        <p:tgtEl>
                                          <p:spTgt spid="32"/>
                                        </p:tgtEl>
                                        <p:attrNameLst>
                                          <p:attrName>ppt_x</p:attrName>
                                        </p:attrNameLst>
                                      </p:cBhvr>
                                      <p:tavLst>
                                        <p:tav tm="0">
                                          <p:val>
                                            <p:strVal val="#ppt_x"/>
                                          </p:val>
                                        </p:tav>
                                        <p:tav tm="100000">
                                          <p:val>
                                            <p:strVal val="#ppt_x"/>
                                          </p:val>
                                        </p:tav>
                                      </p:tavLst>
                                    </p:anim>
                                    <p:anim calcmode="lin" valueType="num">
                                      <p:cBhvr>
                                        <p:cTn id="51" dur="250" fill="hold"/>
                                        <p:tgtEl>
                                          <p:spTgt spid="32"/>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250"/>
                                        <p:tgtEl>
                                          <p:spTgt spid="33"/>
                                        </p:tgtEl>
                                      </p:cBhvr>
                                    </p:animEffect>
                                    <p:anim calcmode="lin" valueType="num">
                                      <p:cBhvr>
                                        <p:cTn id="56" dur="250" fill="hold"/>
                                        <p:tgtEl>
                                          <p:spTgt spid="33"/>
                                        </p:tgtEl>
                                        <p:attrNameLst>
                                          <p:attrName>ppt_x</p:attrName>
                                        </p:attrNameLst>
                                      </p:cBhvr>
                                      <p:tavLst>
                                        <p:tav tm="0">
                                          <p:val>
                                            <p:strVal val="#ppt_x"/>
                                          </p:val>
                                        </p:tav>
                                        <p:tav tm="100000">
                                          <p:val>
                                            <p:strVal val="#ppt_x"/>
                                          </p:val>
                                        </p:tav>
                                      </p:tavLst>
                                    </p:anim>
                                    <p:anim calcmode="lin" valueType="num">
                                      <p:cBhvr>
                                        <p:cTn id="57" dur="25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anim calcmode="lin" valueType="num">
                                      <p:cBhvr>
                                        <p:cTn id="62" dur="250" fill="hold"/>
                                        <p:tgtEl>
                                          <p:spTgt spid="34"/>
                                        </p:tgtEl>
                                        <p:attrNameLst>
                                          <p:attrName>ppt_x</p:attrName>
                                        </p:attrNameLst>
                                      </p:cBhvr>
                                      <p:tavLst>
                                        <p:tav tm="0">
                                          <p:val>
                                            <p:strVal val="#ppt_x"/>
                                          </p:val>
                                        </p:tav>
                                        <p:tav tm="100000">
                                          <p:val>
                                            <p:strVal val="#ppt_x"/>
                                          </p:val>
                                        </p:tav>
                                      </p:tavLst>
                                    </p:anim>
                                    <p:anim calcmode="lin" valueType="num">
                                      <p:cBhvr>
                                        <p:cTn id="63" dur="250" fill="hold"/>
                                        <p:tgtEl>
                                          <p:spTgt spid="34"/>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250"/>
                                        <p:tgtEl>
                                          <p:spTgt spid="35"/>
                                        </p:tgtEl>
                                      </p:cBhvr>
                                    </p:animEffect>
                                    <p:anim calcmode="lin" valueType="num">
                                      <p:cBhvr>
                                        <p:cTn id="68" dur="250" fill="hold"/>
                                        <p:tgtEl>
                                          <p:spTgt spid="35"/>
                                        </p:tgtEl>
                                        <p:attrNameLst>
                                          <p:attrName>ppt_x</p:attrName>
                                        </p:attrNameLst>
                                      </p:cBhvr>
                                      <p:tavLst>
                                        <p:tav tm="0">
                                          <p:val>
                                            <p:strVal val="#ppt_x"/>
                                          </p:val>
                                        </p:tav>
                                        <p:tav tm="100000">
                                          <p:val>
                                            <p:strVal val="#ppt_x"/>
                                          </p:val>
                                        </p:tav>
                                      </p:tavLst>
                                    </p:anim>
                                    <p:anim calcmode="lin" valueType="num">
                                      <p:cBhvr>
                                        <p:cTn id="69" dur="250" fill="hold"/>
                                        <p:tgtEl>
                                          <p:spTgt spid="35"/>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250"/>
                                        <p:tgtEl>
                                          <p:spTgt spid="36"/>
                                        </p:tgtEl>
                                      </p:cBhvr>
                                    </p:animEffect>
                                    <p:anim calcmode="lin" valueType="num">
                                      <p:cBhvr>
                                        <p:cTn id="74" dur="250" fill="hold"/>
                                        <p:tgtEl>
                                          <p:spTgt spid="36"/>
                                        </p:tgtEl>
                                        <p:attrNameLst>
                                          <p:attrName>ppt_x</p:attrName>
                                        </p:attrNameLst>
                                      </p:cBhvr>
                                      <p:tavLst>
                                        <p:tav tm="0">
                                          <p:val>
                                            <p:strVal val="#ppt_x"/>
                                          </p:val>
                                        </p:tav>
                                        <p:tav tm="100000">
                                          <p:val>
                                            <p:strVal val="#ppt_x"/>
                                          </p:val>
                                        </p:tav>
                                      </p:tavLst>
                                    </p:anim>
                                    <p:anim calcmode="lin" valueType="num">
                                      <p:cBhvr>
                                        <p:cTn id="75" dur="250" fill="hold"/>
                                        <p:tgtEl>
                                          <p:spTgt spid="36"/>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2" presetClass="entr" presetSubtype="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250"/>
                                        <p:tgtEl>
                                          <p:spTgt spid="37"/>
                                        </p:tgtEl>
                                      </p:cBhvr>
                                    </p:animEffect>
                                    <p:anim calcmode="lin" valueType="num">
                                      <p:cBhvr>
                                        <p:cTn id="80" dur="250" fill="hold"/>
                                        <p:tgtEl>
                                          <p:spTgt spid="37"/>
                                        </p:tgtEl>
                                        <p:attrNameLst>
                                          <p:attrName>ppt_x</p:attrName>
                                        </p:attrNameLst>
                                      </p:cBhvr>
                                      <p:tavLst>
                                        <p:tav tm="0">
                                          <p:val>
                                            <p:strVal val="#ppt_x"/>
                                          </p:val>
                                        </p:tav>
                                        <p:tav tm="100000">
                                          <p:val>
                                            <p:strVal val="#ppt_x"/>
                                          </p:val>
                                        </p:tav>
                                      </p:tavLst>
                                    </p:anim>
                                    <p:anim calcmode="lin" valueType="num">
                                      <p:cBhvr>
                                        <p:cTn id="81" dur="250" fill="hold"/>
                                        <p:tgtEl>
                                          <p:spTgt spid="37"/>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250"/>
                                        <p:tgtEl>
                                          <p:spTgt spid="38"/>
                                        </p:tgtEl>
                                      </p:cBhvr>
                                    </p:animEffect>
                                    <p:anim calcmode="lin" valueType="num">
                                      <p:cBhvr>
                                        <p:cTn id="86" dur="250" fill="hold"/>
                                        <p:tgtEl>
                                          <p:spTgt spid="38"/>
                                        </p:tgtEl>
                                        <p:attrNameLst>
                                          <p:attrName>ppt_x</p:attrName>
                                        </p:attrNameLst>
                                      </p:cBhvr>
                                      <p:tavLst>
                                        <p:tav tm="0">
                                          <p:val>
                                            <p:strVal val="#ppt_x"/>
                                          </p:val>
                                        </p:tav>
                                        <p:tav tm="100000">
                                          <p:val>
                                            <p:strVal val="#ppt_x"/>
                                          </p:val>
                                        </p:tav>
                                      </p:tavLst>
                                    </p:anim>
                                    <p:anim calcmode="lin" valueType="num">
                                      <p:cBhvr>
                                        <p:cTn id="87" dur="250" fill="hold"/>
                                        <p:tgtEl>
                                          <p:spTgt spid="38"/>
                                        </p:tgtEl>
                                        <p:attrNameLst>
                                          <p:attrName>ppt_y</p:attrName>
                                        </p:attrNameLst>
                                      </p:cBhvr>
                                      <p:tavLst>
                                        <p:tav tm="0">
                                          <p:val>
                                            <p:strVal val="#ppt_y+.1"/>
                                          </p:val>
                                        </p:tav>
                                        <p:tav tm="100000">
                                          <p:val>
                                            <p:strVal val="#ppt_y"/>
                                          </p:val>
                                        </p:tav>
                                      </p:tavLst>
                                    </p:anim>
                                  </p:childTnLst>
                                </p:cTn>
                              </p:par>
                            </p:childTnLst>
                          </p:cTn>
                        </p:par>
                        <p:par>
                          <p:cTn id="88" fill="hold">
                            <p:stCondLst>
                              <p:cond delay="7000"/>
                            </p:stCondLst>
                            <p:childTnLst>
                              <p:par>
                                <p:cTn id="89" presetID="42" presetClass="entr" presetSubtype="0" fill="hold" grpId="0" nodeType="after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250"/>
                                        <p:tgtEl>
                                          <p:spTgt spid="39"/>
                                        </p:tgtEl>
                                      </p:cBhvr>
                                    </p:animEffect>
                                    <p:anim calcmode="lin" valueType="num">
                                      <p:cBhvr>
                                        <p:cTn id="92" dur="250" fill="hold"/>
                                        <p:tgtEl>
                                          <p:spTgt spid="39"/>
                                        </p:tgtEl>
                                        <p:attrNameLst>
                                          <p:attrName>ppt_x</p:attrName>
                                        </p:attrNameLst>
                                      </p:cBhvr>
                                      <p:tavLst>
                                        <p:tav tm="0">
                                          <p:val>
                                            <p:strVal val="#ppt_x"/>
                                          </p:val>
                                        </p:tav>
                                        <p:tav tm="100000">
                                          <p:val>
                                            <p:strVal val="#ppt_x"/>
                                          </p:val>
                                        </p:tav>
                                      </p:tavLst>
                                    </p:anim>
                                    <p:anim calcmode="lin" valueType="num">
                                      <p:cBhvr>
                                        <p:cTn id="93" dur="250" fill="hold"/>
                                        <p:tgtEl>
                                          <p:spTgt spid="39"/>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42" presetClass="entr" presetSubtype="0"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250"/>
                                        <p:tgtEl>
                                          <p:spTgt spid="40"/>
                                        </p:tgtEl>
                                      </p:cBhvr>
                                    </p:animEffect>
                                    <p:anim calcmode="lin" valueType="num">
                                      <p:cBhvr>
                                        <p:cTn id="98" dur="250" fill="hold"/>
                                        <p:tgtEl>
                                          <p:spTgt spid="40"/>
                                        </p:tgtEl>
                                        <p:attrNameLst>
                                          <p:attrName>ppt_x</p:attrName>
                                        </p:attrNameLst>
                                      </p:cBhvr>
                                      <p:tavLst>
                                        <p:tav tm="0">
                                          <p:val>
                                            <p:strVal val="#ppt_x"/>
                                          </p:val>
                                        </p:tav>
                                        <p:tav tm="100000">
                                          <p:val>
                                            <p:strVal val="#ppt_x"/>
                                          </p:val>
                                        </p:tav>
                                      </p:tavLst>
                                    </p:anim>
                                    <p:anim calcmode="lin" valueType="num">
                                      <p:cBhvr>
                                        <p:cTn id="99" dur="250" fill="hold"/>
                                        <p:tgtEl>
                                          <p:spTgt spid="40"/>
                                        </p:tgtEl>
                                        <p:attrNameLst>
                                          <p:attrName>ppt_y</p:attrName>
                                        </p:attrNameLst>
                                      </p:cBhvr>
                                      <p:tavLst>
                                        <p:tav tm="0">
                                          <p:val>
                                            <p:strVal val="#ppt_y+.1"/>
                                          </p:val>
                                        </p:tav>
                                        <p:tav tm="100000">
                                          <p:val>
                                            <p:strVal val="#ppt_y"/>
                                          </p:val>
                                        </p:tav>
                                      </p:tavLst>
                                    </p:anim>
                                  </p:childTnLst>
                                </p:cTn>
                              </p:par>
                            </p:childTnLst>
                          </p:cTn>
                        </p:par>
                        <p:par>
                          <p:cTn id="100" fill="hold">
                            <p:stCondLst>
                              <p:cond delay="8000"/>
                            </p:stCondLst>
                            <p:childTnLst>
                              <p:par>
                                <p:cTn id="101" presetID="42" presetClass="entr" presetSubtype="0" fill="hold" grpId="0"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250"/>
                                        <p:tgtEl>
                                          <p:spTgt spid="4"/>
                                        </p:tgtEl>
                                      </p:cBhvr>
                                    </p:animEffect>
                                    <p:anim calcmode="lin" valueType="num">
                                      <p:cBhvr>
                                        <p:cTn id="104" dur="250" fill="hold"/>
                                        <p:tgtEl>
                                          <p:spTgt spid="4"/>
                                        </p:tgtEl>
                                        <p:attrNameLst>
                                          <p:attrName>ppt_x</p:attrName>
                                        </p:attrNameLst>
                                      </p:cBhvr>
                                      <p:tavLst>
                                        <p:tav tm="0">
                                          <p:val>
                                            <p:strVal val="#ppt_x"/>
                                          </p:val>
                                        </p:tav>
                                        <p:tav tm="100000">
                                          <p:val>
                                            <p:strVal val="#ppt_x"/>
                                          </p:val>
                                        </p:tav>
                                      </p:tavLst>
                                    </p:anim>
                                    <p:anim calcmode="lin" valueType="num">
                                      <p:cBhvr>
                                        <p:cTn id="105" dur="250" fill="hold"/>
                                        <p:tgtEl>
                                          <p:spTgt spid="4"/>
                                        </p:tgtEl>
                                        <p:attrNameLst>
                                          <p:attrName>ppt_y</p:attrName>
                                        </p:attrNameLst>
                                      </p:cBhvr>
                                      <p:tavLst>
                                        <p:tav tm="0">
                                          <p:val>
                                            <p:strVal val="#ppt_y+.1"/>
                                          </p:val>
                                        </p:tav>
                                        <p:tav tm="100000">
                                          <p:val>
                                            <p:strVal val="#ppt_y"/>
                                          </p:val>
                                        </p:tav>
                                      </p:tavLst>
                                    </p:anim>
                                  </p:childTnLst>
                                </p:cTn>
                              </p:par>
                            </p:childTnLst>
                          </p:cTn>
                        </p:par>
                        <p:par>
                          <p:cTn id="106" fill="hold">
                            <p:stCondLst>
                              <p:cond delay="8500"/>
                            </p:stCondLst>
                            <p:childTnLst>
                              <p:par>
                                <p:cTn id="107" presetID="42" presetClass="entr" presetSubtype="0" fill="hold" grpId="0" nodeType="afterEffect">
                                  <p:stCondLst>
                                    <p:cond delay="0"/>
                                  </p:stCondLst>
                                  <p:childTnLst>
                                    <p:set>
                                      <p:cBhvr>
                                        <p:cTn id="108" dur="1" fill="hold">
                                          <p:stCondLst>
                                            <p:cond delay="0"/>
                                          </p:stCondLst>
                                        </p:cTn>
                                        <p:tgtEl>
                                          <p:spTgt spid="5"/>
                                        </p:tgtEl>
                                        <p:attrNameLst>
                                          <p:attrName>style.visibility</p:attrName>
                                        </p:attrNameLst>
                                      </p:cBhvr>
                                      <p:to>
                                        <p:strVal val="visible"/>
                                      </p:to>
                                    </p:set>
                                    <p:animEffect transition="in" filter="fade">
                                      <p:cBhvr>
                                        <p:cTn id="109" dur="250"/>
                                        <p:tgtEl>
                                          <p:spTgt spid="5"/>
                                        </p:tgtEl>
                                      </p:cBhvr>
                                    </p:animEffect>
                                    <p:anim calcmode="lin" valueType="num">
                                      <p:cBhvr>
                                        <p:cTn id="110" dur="250" fill="hold"/>
                                        <p:tgtEl>
                                          <p:spTgt spid="5"/>
                                        </p:tgtEl>
                                        <p:attrNameLst>
                                          <p:attrName>ppt_x</p:attrName>
                                        </p:attrNameLst>
                                      </p:cBhvr>
                                      <p:tavLst>
                                        <p:tav tm="0">
                                          <p:val>
                                            <p:strVal val="#ppt_x"/>
                                          </p:val>
                                        </p:tav>
                                        <p:tav tm="100000">
                                          <p:val>
                                            <p:strVal val="#ppt_x"/>
                                          </p:val>
                                        </p:tav>
                                      </p:tavLst>
                                    </p:anim>
                                    <p:anim calcmode="lin" valueType="num">
                                      <p:cBhvr>
                                        <p:cTn id="111" dur="250" fill="hold"/>
                                        <p:tgtEl>
                                          <p:spTgt spid="5"/>
                                        </p:tgtEl>
                                        <p:attrNameLst>
                                          <p:attrName>ppt_y</p:attrName>
                                        </p:attrNameLst>
                                      </p:cBhvr>
                                      <p:tavLst>
                                        <p:tav tm="0">
                                          <p:val>
                                            <p:strVal val="#ppt_y+.1"/>
                                          </p:val>
                                        </p:tav>
                                        <p:tav tm="100000">
                                          <p:val>
                                            <p:strVal val="#ppt_y"/>
                                          </p:val>
                                        </p:tav>
                                      </p:tavLst>
                                    </p:anim>
                                  </p:childTnLst>
                                </p:cTn>
                              </p:par>
                            </p:childTnLst>
                          </p:cTn>
                        </p:par>
                        <p:par>
                          <p:cTn id="112" fill="hold">
                            <p:stCondLst>
                              <p:cond delay="9000"/>
                            </p:stCondLst>
                            <p:childTnLst>
                              <p:par>
                                <p:cTn id="113" presetID="42" presetClass="entr" presetSubtype="0" fill="hold" grpId="0" nodeType="afterEffect">
                                  <p:stCondLst>
                                    <p:cond delay="0"/>
                                  </p:stCondLst>
                                  <p:childTnLst>
                                    <p:set>
                                      <p:cBhvr>
                                        <p:cTn id="114" dur="1" fill="hold">
                                          <p:stCondLst>
                                            <p:cond delay="0"/>
                                          </p:stCondLst>
                                        </p:cTn>
                                        <p:tgtEl>
                                          <p:spTgt spid="6"/>
                                        </p:tgtEl>
                                        <p:attrNameLst>
                                          <p:attrName>style.visibility</p:attrName>
                                        </p:attrNameLst>
                                      </p:cBhvr>
                                      <p:to>
                                        <p:strVal val="visible"/>
                                      </p:to>
                                    </p:set>
                                    <p:animEffect transition="in" filter="fade">
                                      <p:cBhvr>
                                        <p:cTn id="115" dur="250"/>
                                        <p:tgtEl>
                                          <p:spTgt spid="6"/>
                                        </p:tgtEl>
                                      </p:cBhvr>
                                    </p:animEffect>
                                    <p:anim calcmode="lin" valueType="num">
                                      <p:cBhvr>
                                        <p:cTn id="116" dur="250" fill="hold"/>
                                        <p:tgtEl>
                                          <p:spTgt spid="6"/>
                                        </p:tgtEl>
                                        <p:attrNameLst>
                                          <p:attrName>ppt_x</p:attrName>
                                        </p:attrNameLst>
                                      </p:cBhvr>
                                      <p:tavLst>
                                        <p:tav tm="0">
                                          <p:val>
                                            <p:strVal val="#ppt_x"/>
                                          </p:val>
                                        </p:tav>
                                        <p:tav tm="100000">
                                          <p:val>
                                            <p:strVal val="#ppt_x"/>
                                          </p:val>
                                        </p:tav>
                                      </p:tavLst>
                                    </p:anim>
                                    <p:anim calcmode="lin" valueType="num">
                                      <p:cBhvr>
                                        <p:cTn id="117" dur="250" fill="hold"/>
                                        <p:tgtEl>
                                          <p:spTgt spid="6"/>
                                        </p:tgtEl>
                                        <p:attrNameLst>
                                          <p:attrName>ppt_y</p:attrName>
                                        </p:attrNameLst>
                                      </p:cBhvr>
                                      <p:tavLst>
                                        <p:tav tm="0">
                                          <p:val>
                                            <p:strVal val="#ppt_y+.1"/>
                                          </p:val>
                                        </p:tav>
                                        <p:tav tm="100000">
                                          <p:val>
                                            <p:strVal val="#ppt_y"/>
                                          </p:val>
                                        </p:tav>
                                      </p:tavLst>
                                    </p:anim>
                                  </p:childTnLst>
                                </p:cTn>
                              </p:par>
                            </p:childTnLst>
                          </p:cTn>
                        </p:par>
                        <p:par>
                          <p:cTn id="118" fill="hold">
                            <p:stCondLst>
                              <p:cond delay="9500"/>
                            </p:stCondLst>
                            <p:childTnLst>
                              <p:par>
                                <p:cTn id="119" presetID="42" presetClass="entr" presetSubtype="0" fill="hold" grpId="0" nodeType="after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250"/>
                                        <p:tgtEl>
                                          <p:spTgt spid="16"/>
                                        </p:tgtEl>
                                      </p:cBhvr>
                                    </p:animEffect>
                                    <p:anim calcmode="lin" valueType="num">
                                      <p:cBhvr>
                                        <p:cTn id="122" dur="250" fill="hold"/>
                                        <p:tgtEl>
                                          <p:spTgt spid="16"/>
                                        </p:tgtEl>
                                        <p:attrNameLst>
                                          <p:attrName>ppt_x</p:attrName>
                                        </p:attrNameLst>
                                      </p:cBhvr>
                                      <p:tavLst>
                                        <p:tav tm="0">
                                          <p:val>
                                            <p:strVal val="#ppt_x"/>
                                          </p:val>
                                        </p:tav>
                                        <p:tav tm="100000">
                                          <p:val>
                                            <p:strVal val="#ppt_x"/>
                                          </p:val>
                                        </p:tav>
                                      </p:tavLst>
                                    </p:anim>
                                    <p:anim calcmode="lin" valueType="num">
                                      <p:cBhvr>
                                        <p:cTn id="123" dur="250" fill="hold"/>
                                        <p:tgtEl>
                                          <p:spTgt spid="16"/>
                                        </p:tgtEl>
                                        <p:attrNameLst>
                                          <p:attrName>ppt_y</p:attrName>
                                        </p:attrNameLst>
                                      </p:cBhvr>
                                      <p:tavLst>
                                        <p:tav tm="0">
                                          <p:val>
                                            <p:strVal val="#ppt_y+.1"/>
                                          </p:val>
                                        </p:tav>
                                        <p:tav tm="100000">
                                          <p:val>
                                            <p:strVal val="#ppt_y"/>
                                          </p:val>
                                        </p:tav>
                                      </p:tavLst>
                                    </p:anim>
                                  </p:childTnLst>
                                </p:cTn>
                              </p:par>
                            </p:childTnLst>
                          </p:cTn>
                        </p:par>
                        <p:par>
                          <p:cTn id="124" fill="hold">
                            <p:stCondLst>
                              <p:cond delay="10000"/>
                            </p:stCondLst>
                            <p:childTnLst>
                              <p:par>
                                <p:cTn id="125" presetID="42" presetClass="entr" presetSubtype="0" fill="hold" grpId="0" nodeType="after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250"/>
                                        <p:tgtEl>
                                          <p:spTgt spid="18"/>
                                        </p:tgtEl>
                                      </p:cBhvr>
                                    </p:animEffect>
                                    <p:anim calcmode="lin" valueType="num">
                                      <p:cBhvr>
                                        <p:cTn id="128" dur="250" fill="hold"/>
                                        <p:tgtEl>
                                          <p:spTgt spid="18"/>
                                        </p:tgtEl>
                                        <p:attrNameLst>
                                          <p:attrName>ppt_x</p:attrName>
                                        </p:attrNameLst>
                                      </p:cBhvr>
                                      <p:tavLst>
                                        <p:tav tm="0">
                                          <p:val>
                                            <p:strVal val="#ppt_x"/>
                                          </p:val>
                                        </p:tav>
                                        <p:tav tm="100000">
                                          <p:val>
                                            <p:strVal val="#ppt_x"/>
                                          </p:val>
                                        </p:tav>
                                      </p:tavLst>
                                    </p:anim>
                                    <p:anim calcmode="lin" valueType="num">
                                      <p:cBhvr>
                                        <p:cTn id="129"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 grpId="0" bldLvl="0" animBg="1"/>
      <p:bldP spid="40" grpId="0" bldLvl="0" animBg="1"/>
      <p:bldP spid="5" grpId="0" bldLvl="0" animBg="1"/>
      <p:bldP spid="6" grpId="0" bldLvl="0" animBg="1"/>
      <p:bldP spid="16" grpId="0" bldLvl="0" animBg="1"/>
      <p:bldP spid="1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4" name="PA_标题 1"/>
          <p:cNvSpPr txBox="1"/>
          <p:nvPr>
            <p:custDataLst>
              <p:tags r:id="rId1"/>
            </p:custDataLst>
          </p:nvPr>
        </p:nvSpPr>
        <p:spPr>
          <a:xfrm>
            <a:off x="997718" y="2796266"/>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1">
                    <a:lumMod val="75000"/>
                  </a:schemeClr>
                </a:solidFill>
                <a:latin typeface="微软雅黑" panose="020B0503020204020204" pitchFamily="34" charset="-122"/>
                <a:ea typeface="微软雅黑" panose="020B0503020204020204" pitchFamily="34" charset="-122"/>
              </a:rPr>
              <a:t>谢谢</a:t>
            </a:r>
            <a:r>
              <a:rPr lang="zh-CN" altLang="en-US" sz="6800" dirty="0">
                <a:solidFill>
                  <a:schemeClr val="accent4"/>
                </a:solidFill>
                <a:latin typeface="微软雅黑" panose="020B0503020204020204" pitchFamily="34" charset="-122"/>
                <a:ea typeface="微软雅黑" panose="020B0503020204020204" pitchFamily="34" charset="-122"/>
              </a:rPr>
              <a:t>您的</a:t>
            </a:r>
            <a:r>
              <a:rPr lang="zh-CN" altLang="en-US" sz="6800" dirty="0">
                <a:solidFill>
                  <a:schemeClr val="accent2"/>
                </a:solidFill>
                <a:latin typeface="微软雅黑" panose="020B0503020204020204" pitchFamily="34" charset="-122"/>
                <a:ea typeface="微软雅黑" panose="020B0503020204020204" pitchFamily="34" charset="-122"/>
              </a:rPr>
              <a:t>观看</a:t>
            </a:r>
            <a:r>
              <a:rPr lang="en-US" altLang="zh-CN" sz="6800" dirty="0">
                <a:solidFill>
                  <a:schemeClr val="accent3"/>
                </a:solidFill>
                <a:latin typeface="微软雅黑" panose="020B0503020204020204" pitchFamily="34" charset="-122"/>
                <a:ea typeface="微软雅黑" panose="020B0503020204020204" pitchFamily="34" charset="-122"/>
              </a:rPr>
              <a:t>!</a:t>
            </a:r>
            <a:endParaRPr lang="zh-CN" altLang="en-US" sz="6800" dirty="0">
              <a:solidFill>
                <a:schemeClr val="accent3"/>
              </a:solidFill>
              <a:latin typeface="微软雅黑" panose="020B0503020204020204" pitchFamily="34" charset="-122"/>
              <a:ea typeface="微软雅黑" panose="020B0503020204020204" pitchFamily="34" charset="-122"/>
            </a:endParaRPr>
          </a:p>
        </p:txBody>
      </p:sp>
      <p:sp>
        <p:nvSpPr>
          <p:cNvPr id="25" name="PA_副标题 2"/>
          <p:cNvSpPr txBox="1"/>
          <p:nvPr>
            <p:custDataLst>
              <p:tags r:id="rId2"/>
            </p:custDataLst>
          </p:nvPr>
        </p:nvSpPr>
        <p:spPr>
          <a:xfrm>
            <a:off x="1911999" y="4073021"/>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小组制作</a:t>
            </a:r>
            <a:endParaRPr lang="zh-CN" sz="2000" dirty="0">
              <a:solidFill>
                <a:schemeClr val="bg1">
                  <a:lumMod val="50000"/>
                </a:schemeClr>
              </a:solidFill>
              <a:latin typeface="微软雅黑" panose="020B0503020204020204" pitchFamily="34" charset="-122"/>
              <a:ea typeface="微软雅黑" panose="020B0503020204020204" pitchFamily="34" charset="-122"/>
            </a:endParaRPr>
          </a:p>
          <a:p>
            <a:pPr marL="0" indent="0" algn="ctr">
              <a:buNone/>
            </a:pPr>
            <a:endParaRPr 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38"/>
          <p:cNvGrpSpPr/>
          <p:nvPr/>
        </p:nvGrpSpPr>
        <p:grpSpPr>
          <a:xfrm flipH="1">
            <a:off x="5390680" y="5890640"/>
            <a:ext cx="1575060" cy="160804"/>
            <a:chOff x="5548426" y="3343939"/>
            <a:chExt cx="833173" cy="85061"/>
          </a:xfrm>
          <a:solidFill>
            <a:srgbClr val="1983B7"/>
          </a:solidFill>
        </p:grpSpPr>
        <p:sp>
          <p:nvSpPr>
            <p:cNvPr id="27"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8"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9"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0"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1"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2"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anim calcmode="lin" valueType="num">
                                      <p:cBhvr>
                                        <p:cTn id="13" dur="750" fill="hold"/>
                                        <p:tgtEl>
                                          <p:spTgt spid="26"/>
                                        </p:tgtEl>
                                        <p:attrNameLst>
                                          <p:attrName>ppt_x</p:attrName>
                                        </p:attrNameLst>
                                      </p:cBhvr>
                                      <p:tavLst>
                                        <p:tav tm="0">
                                          <p:val>
                                            <p:strVal val="#ppt_x"/>
                                          </p:val>
                                        </p:tav>
                                        <p:tav tm="100000">
                                          <p:val>
                                            <p:strVal val="#ppt_x"/>
                                          </p:val>
                                        </p:tav>
                                      </p:tavLst>
                                    </p:anim>
                                    <p:anim calcmode="lin" valueType="num">
                                      <p:cBhvr>
                                        <p:cTn id="14"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41806"/>
              <a:ext cx="3580440" cy="584767"/>
              <a:chOff x="5043488" y="497413"/>
              <a:chExt cx="3580440" cy="584767"/>
            </a:xfrm>
          </p:grpSpPr>
          <p:sp>
            <p:nvSpPr>
              <p:cNvPr id="7" name="矩形 3"/>
              <p:cNvSpPr/>
              <p:nvPr/>
            </p:nvSpPr>
            <p:spPr>
              <a:xfrm>
                <a:off x="5307013" y="497413"/>
                <a:ext cx="3316915"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4" name="文本框 3"/>
          <p:cNvSpPr txBox="1"/>
          <p:nvPr/>
        </p:nvSpPr>
        <p:spPr>
          <a:xfrm>
            <a:off x="2350826" y="1554339"/>
            <a:ext cx="7519988" cy="4893647"/>
          </a:xfrm>
          <a:prstGeom prst="rect">
            <a:avLst/>
          </a:prstGeom>
          <a:noFill/>
        </p:spPr>
        <p:txBody>
          <a:bodyPr wrap="square" rtlCol="0">
            <a:spAutoFit/>
          </a:bodyPr>
          <a:lstStyle/>
          <a:p>
            <a:pPr indent="200025" algn="just">
              <a:lnSpc>
                <a:spcPct val="150000"/>
              </a:lnSpc>
              <a:spcAft>
                <a:spcPts val="0"/>
              </a:spcAft>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业务需求：</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使软件工程系列课程可以办得出色，使学生能够获得最多的资料，使学生及时的了解世界需求工程的最新动态，以及学生和教师的有效地沟通，我们认为，作为学生需要一个与教师及同学之间相互交流，及获取资料的平台；还有一些非本专业的同学，但是也想了解项目管理，需求工程，统一建模的相关知识，以备到时决定该选不选这门课程。所以我们构思做一个软件工程教学、学习、交流的垂直社区型网站。</a:t>
            </a:r>
          </a:p>
          <a:p>
            <a:endParaRPr lang="zh-CN" altLang="zh-CN" sz="2400" dirty="0">
              <a:latin typeface="微软雅黑" panose="020B0503020204020204" pitchFamily="34" charset="-122"/>
              <a:ea typeface="微软雅黑" panose="020B0503020204020204" pitchFamily="34" charset="-122"/>
            </a:endParaRPr>
          </a:p>
        </p:txBody>
      </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Tree>
    <p:extLst>
      <p:ext uri="{BB962C8B-B14F-4D97-AF65-F5344CB8AC3E}">
        <p14:creationId xmlns:p14="http://schemas.microsoft.com/office/powerpoint/2010/main" val="18281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41806"/>
              <a:ext cx="3580440" cy="584767"/>
              <a:chOff x="5043488" y="497413"/>
              <a:chExt cx="3580440" cy="584767"/>
            </a:xfrm>
          </p:grpSpPr>
          <p:sp>
            <p:nvSpPr>
              <p:cNvPr id="7" name="矩形 3"/>
              <p:cNvSpPr/>
              <p:nvPr/>
            </p:nvSpPr>
            <p:spPr>
              <a:xfrm>
                <a:off x="5307013" y="497413"/>
                <a:ext cx="3316915"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3" name="图片 12">
            <a:extLst>
              <a:ext uri="{FF2B5EF4-FFF2-40B4-BE49-F238E27FC236}">
                <a16:creationId xmlns:a16="http://schemas.microsoft.com/office/drawing/2014/main" id="{B28C95D1-C1D1-4C8B-A69B-E5C3ABBE3405}"/>
              </a:ext>
            </a:extLst>
          </p:cNvPr>
          <p:cNvPicPr>
            <a:picLocks noChangeAspect="1"/>
          </p:cNvPicPr>
          <p:nvPr/>
        </p:nvPicPr>
        <p:blipFill>
          <a:blip r:embed="rId3"/>
          <a:stretch>
            <a:fillRect/>
          </a:stretch>
        </p:blipFill>
        <p:spPr>
          <a:xfrm>
            <a:off x="2999457" y="1756140"/>
            <a:ext cx="6222726" cy="4107719"/>
          </a:xfrm>
          <a:prstGeom prst="rect">
            <a:avLst/>
          </a:prstGeom>
        </p:spPr>
      </p:pic>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415772" cy="584775"/>
          </a:xfrm>
          <a:prstGeom prst="rect">
            <a:avLst/>
          </a:prstGeom>
          <a:noFill/>
        </p:spPr>
        <p:txBody>
          <a:bodyPr wrap="none" rtlCol="0">
            <a:spAutoFit/>
          </a:bodyPr>
          <a:lstStyle/>
          <a:p>
            <a:r>
              <a:rPr lang="zh-CN" altLang="en-US" sz="3200" dirty="0"/>
              <a:t>关联图</a:t>
            </a:r>
          </a:p>
        </p:txBody>
      </p:sp>
    </p:spTree>
    <p:extLst>
      <p:ext uri="{BB962C8B-B14F-4D97-AF65-F5344CB8AC3E}">
        <p14:creationId xmlns:p14="http://schemas.microsoft.com/office/powerpoint/2010/main" val="41667223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41806"/>
              <a:ext cx="3580440" cy="584767"/>
              <a:chOff x="5043488" y="497413"/>
              <a:chExt cx="3580440" cy="584767"/>
            </a:xfrm>
          </p:grpSpPr>
          <p:sp>
            <p:nvSpPr>
              <p:cNvPr id="7" name="矩形 3"/>
              <p:cNvSpPr/>
              <p:nvPr/>
            </p:nvSpPr>
            <p:spPr>
              <a:xfrm>
                <a:off x="5307013" y="497413"/>
                <a:ext cx="3316915"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826141" cy="584775"/>
          </a:xfrm>
          <a:prstGeom prst="rect">
            <a:avLst/>
          </a:prstGeom>
          <a:noFill/>
        </p:spPr>
        <p:txBody>
          <a:bodyPr wrap="none" rtlCol="0">
            <a:spAutoFit/>
          </a:bodyPr>
          <a:lstStyle/>
          <a:p>
            <a:r>
              <a:rPr lang="zh-CN" altLang="en-US" sz="3200" dirty="0"/>
              <a:t>上下文图</a:t>
            </a:r>
          </a:p>
        </p:txBody>
      </p:sp>
      <p:pic>
        <p:nvPicPr>
          <p:cNvPr id="4" name="图片 3">
            <a:extLst>
              <a:ext uri="{FF2B5EF4-FFF2-40B4-BE49-F238E27FC236}">
                <a16:creationId xmlns:a16="http://schemas.microsoft.com/office/drawing/2014/main" id="{25FD32F3-4C89-4315-98BE-887BC168F4C8}"/>
              </a:ext>
            </a:extLst>
          </p:cNvPr>
          <p:cNvPicPr>
            <a:picLocks noChangeAspect="1"/>
          </p:cNvPicPr>
          <p:nvPr/>
        </p:nvPicPr>
        <p:blipFill>
          <a:blip r:embed="rId3"/>
          <a:stretch>
            <a:fillRect/>
          </a:stretch>
        </p:blipFill>
        <p:spPr>
          <a:xfrm>
            <a:off x="3461505" y="2067218"/>
            <a:ext cx="5688793" cy="2943160"/>
          </a:xfrm>
          <a:prstGeom prst="rect">
            <a:avLst/>
          </a:prstGeom>
        </p:spPr>
      </p:pic>
    </p:spTree>
    <p:extLst>
      <p:ext uri="{BB962C8B-B14F-4D97-AF65-F5344CB8AC3E}">
        <p14:creationId xmlns:p14="http://schemas.microsoft.com/office/powerpoint/2010/main" val="3789089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41806"/>
              <a:ext cx="3580440" cy="584767"/>
              <a:chOff x="5043488" y="497413"/>
              <a:chExt cx="3580440" cy="584767"/>
            </a:xfrm>
          </p:grpSpPr>
          <p:sp>
            <p:nvSpPr>
              <p:cNvPr id="7" name="矩形 3"/>
              <p:cNvSpPr/>
              <p:nvPr/>
            </p:nvSpPr>
            <p:spPr>
              <a:xfrm>
                <a:off x="5307013" y="497413"/>
                <a:ext cx="3316915"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415772" cy="584775"/>
          </a:xfrm>
          <a:prstGeom prst="rect">
            <a:avLst/>
          </a:prstGeom>
          <a:noFill/>
        </p:spPr>
        <p:txBody>
          <a:bodyPr wrap="none" rtlCol="0">
            <a:spAutoFit/>
          </a:bodyPr>
          <a:lstStyle/>
          <a:p>
            <a:r>
              <a:rPr lang="zh-CN" altLang="en-US" sz="3200" dirty="0"/>
              <a:t>特性树</a:t>
            </a:r>
          </a:p>
        </p:txBody>
      </p:sp>
      <p:pic>
        <p:nvPicPr>
          <p:cNvPr id="4" name="图片 3">
            <a:extLst>
              <a:ext uri="{FF2B5EF4-FFF2-40B4-BE49-F238E27FC236}">
                <a16:creationId xmlns:a16="http://schemas.microsoft.com/office/drawing/2014/main" id="{1F2AFCEF-B11D-45B5-899E-C3F571BA83D1}"/>
              </a:ext>
            </a:extLst>
          </p:cNvPr>
          <p:cNvPicPr>
            <a:picLocks noChangeAspect="1"/>
          </p:cNvPicPr>
          <p:nvPr/>
        </p:nvPicPr>
        <p:blipFill>
          <a:blip r:embed="rId3"/>
          <a:stretch>
            <a:fillRect/>
          </a:stretch>
        </p:blipFill>
        <p:spPr>
          <a:xfrm>
            <a:off x="2465096" y="2661162"/>
            <a:ext cx="7291448" cy="2837324"/>
          </a:xfrm>
          <a:prstGeom prst="rect">
            <a:avLst/>
          </a:prstGeom>
        </p:spPr>
      </p:pic>
    </p:spTree>
    <p:extLst>
      <p:ext uri="{BB962C8B-B14F-4D97-AF65-F5344CB8AC3E}">
        <p14:creationId xmlns:p14="http://schemas.microsoft.com/office/powerpoint/2010/main" val="15549968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87458" y="1371094"/>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2</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69" name="矩形 69"/>
          <p:cNvSpPr>
            <a:spLocks noChangeArrowheads="1"/>
          </p:cNvSpPr>
          <p:nvPr/>
        </p:nvSpPr>
        <p:spPr bwMode="auto">
          <a:xfrm>
            <a:off x="3534391" y="3810340"/>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用户群分类</a:t>
            </a:r>
          </a:p>
        </p:txBody>
      </p:sp>
      <p:cxnSp>
        <p:nvCxnSpPr>
          <p:cNvPr id="74" name="直接连接符 73"/>
          <p:cNvCxnSpPr/>
          <p:nvPr/>
        </p:nvCxnSpPr>
        <p:spPr>
          <a:xfrm>
            <a:off x="2369788" y="4383237"/>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32888" y="4383237"/>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19566"/>
              <a:ext cx="3010100" cy="584767"/>
              <a:chOff x="5043488" y="475173"/>
              <a:chExt cx="3010100" cy="584767"/>
            </a:xfrm>
          </p:grpSpPr>
          <p:sp>
            <p:nvSpPr>
              <p:cNvPr id="7" name="矩形 3"/>
              <p:cNvSpPr/>
              <p:nvPr/>
            </p:nvSpPr>
            <p:spPr>
              <a:xfrm>
                <a:off x="5817096" y="475173"/>
                <a:ext cx="2236492"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13" name="表格 12">
            <a:extLst>
              <a:ext uri="{FF2B5EF4-FFF2-40B4-BE49-F238E27FC236}">
                <a16:creationId xmlns:a16="http://schemas.microsoft.com/office/drawing/2014/main" id="{A3E7BBCD-ACA5-4F98-98E3-F9281696631A}"/>
              </a:ext>
            </a:extLst>
          </p:cNvPr>
          <p:cNvGraphicFramePr>
            <a:graphicFrameLocks noGrp="1"/>
          </p:cNvGraphicFramePr>
          <p:nvPr>
            <p:extLst>
              <p:ext uri="{D42A27DB-BD31-4B8C-83A1-F6EECF244321}">
                <p14:modId xmlns:p14="http://schemas.microsoft.com/office/powerpoint/2010/main" val="521833410"/>
              </p:ext>
            </p:extLst>
          </p:nvPr>
        </p:nvGraphicFramePr>
        <p:xfrm>
          <a:off x="1219725" y="2197380"/>
          <a:ext cx="9750961" cy="334524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2064998444"/>
                    </a:ext>
                  </a:extLst>
                </a:gridCol>
                <a:gridCol w="1981200">
                  <a:extLst>
                    <a:ext uri="{9D8B030D-6E8A-4147-A177-3AD203B41FA5}">
                      <a16:colId xmlns:a16="http://schemas.microsoft.com/office/drawing/2014/main" val="3186480152"/>
                    </a:ext>
                  </a:extLst>
                </a:gridCol>
                <a:gridCol w="5943600">
                  <a:extLst>
                    <a:ext uri="{9D8B030D-6E8A-4147-A177-3AD203B41FA5}">
                      <a16:colId xmlns:a16="http://schemas.microsoft.com/office/drawing/2014/main" val="1216478393"/>
                    </a:ext>
                  </a:extLst>
                </a:gridCol>
              </a:tblGrid>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用户群分类</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用户角色</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用户描述</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683258"/>
                  </a:ext>
                </a:extLst>
              </a:tr>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客户</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项目发起人</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本项目的项目发起人</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92840523"/>
                  </a:ext>
                </a:extLst>
              </a:tr>
              <a:tr h="0">
                <a:tc rowSpan="5">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直接用户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教师用户</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软件工程系列课程授课教师</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762353341"/>
                  </a:ext>
                </a:extLst>
              </a:tr>
              <a:tr h="0">
                <a:tc vMerge="1">
                  <a:txBody>
                    <a:bodyPr/>
                    <a:lstStyle/>
                    <a:p>
                      <a:endParaRPr lang="zh-CN" altLang="en-US"/>
                    </a:p>
                  </a:txBody>
                  <a:tcPr/>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学生用户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正在参与软件工程系列课程的学生</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7591266"/>
                  </a:ext>
                </a:extLst>
              </a:tr>
              <a:tr h="0">
                <a:tc vMerge="1">
                  <a:txBody>
                    <a:bodyPr/>
                    <a:lstStyle/>
                    <a:p>
                      <a:endParaRPr lang="zh-CN" altLang="en-US"/>
                    </a:p>
                  </a:txBody>
                  <a:tcPr/>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游客用户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对软件工程系列课程有兴趣的，非本专业内的学生或其他人员</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24965905"/>
                  </a:ext>
                </a:extLst>
              </a:tr>
              <a:tr h="0">
                <a:tc vMerge="1">
                  <a:txBody>
                    <a:bodyPr/>
                    <a:lstStyle/>
                    <a:p>
                      <a:endParaRPr lang="zh-CN" altLang="en-US"/>
                    </a:p>
                  </a:txBody>
                  <a:tcPr/>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管理员用户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负责网站维护、用户信息管理、交流区内容审核管理的人员</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19169454"/>
                  </a:ext>
                </a:extLst>
              </a:tr>
              <a:tr h="0">
                <a:tc vMerge="1">
                  <a:txBody>
                    <a:bodyPr/>
                    <a:lstStyle/>
                    <a:p>
                      <a:pPr>
                        <a:lnSpc>
                          <a:spcPct val="107000"/>
                        </a:lnSpc>
                        <a:spcAft>
                          <a:spcPts val="0"/>
                        </a:spcAft>
                      </a:pP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开发用户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负责此项目的软件开发人员</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08390523"/>
                  </a:ext>
                </a:extLst>
              </a:tr>
            </a:tbl>
          </a:graphicData>
        </a:graphic>
      </p:graphicFrame>
    </p:spTree>
    <p:extLst>
      <p:ext uri="{BB962C8B-B14F-4D97-AF65-F5344CB8AC3E}">
        <p14:creationId xmlns:p14="http://schemas.microsoft.com/office/powerpoint/2010/main" val="75503075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1167</Words>
  <Application>Microsoft Office PowerPoint</Application>
  <PresentationFormat>自定义</PresentationFormat>
  <Paragraphs>260</Paragraphs>
  <Slides>38</Slides>
  <Notes>38</Notes>
  <HiddenSlides>0</HiddenSlides>
  <MMClips>0</MMClips>
  <ScaleCrop>false</ScaleCrop>
  <HeadingPairs>
    <vt:vector size="6" baseType="variant">
      <vt:variant>
        <vt:lpstr>已用的字体</vt:lpstr>
      </vt:variant>
      <vt:variant>
        <vt:i4>11</vt:i4>
      </vt:variant>
      <vt:variant>
        <vt:lpstr>主题</vt:lpstr>
      </vt:variant>
      <vt:variant>
        <vt:i4>10</vt:i4>
      </vt:variant>
      <vt:variant>
        <vt:lpstr>幻灯片标题</vt:lpstr>
      </vt:variant>
      <vt:variant>
        <vt:i4>38</vt:i4>
      </vt:variant>
    </vt:vector>
  </HeadingPairs>
  <TitlesOfParts>
    <vt:vector size="59" baseType="lpstr">
      <vt:lpstr>ITC Avant Garde Std Bk</vt:lpstr>
      <vt:lpstr>LiHei Pro</vt:lpstr>
      <vt:lpstr>Signika</vt:lpstr>
      <vt:lpstr>等线</vt:lpstr>
      <vt:lpstr>等线 Light</vt:lpstr>
      <vt:lpstr>方正姚体</vt:lpstr>
      <vt:lpstr>迷你简汉真广标</vt:lpstr>
      <vt:lpstr>微软雅黑</vt:lpstr>
      <vt:lpstr>Arial</vt:lpstr>
      <vt:lpstr>Calibri</vt:lpstr>
      <vt:lpstr>Impact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http:/www.ypppt.com</cp:keywords>
  <dc:description>http://www.ypppt.com/</dc:description>
  <cp:lastModifiedBy>鑫 林</cp:lastModifiedBy>
  <cp:revision>1035</cp:revision>
  <dcterms:created xsi:type="dcterms:W3CDTF">2015-12-01T09:06:00Z</dcterms:created>
  <dcterms:modified xsi:type="dcterms:W3CDTF">2019-01-11T05:55:33Z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